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316" r:id="rId5"/>
    <p:sldId id="262" r:id="rId6"/>
    <p:sldId id="260" r:id="rId7"/>
    <p:sldId id="263" r:id="rId8"/>
    <p:sldId id="266" r:id="rId9"/>
    <p:sldId id="306" r:id="rId10"/>
    <p:sldId id="308" r:id="rId11"/>
    <p:sldId id="268" r:id="rId12"/>
    <p:sldId id="305" r:id="rId13"/>
    <p:sldId id="276" r:id="rId14"/>
    <p:sldId id="309" r:id="rId15"/>
    <p:sldId id="310" r:id="rId16"/>
    <p:sldId id="312" r:id="rId17"/>
    <p:sldId id="280" r:id="rId18"/>
    <p:sldId id="281" r:id="rId19"/>
    <p:sldId id="283" r:id="rId20"/>
    <p:sldId id="286" r:id="rId21"/>
    <p:sldId id="289" r:id="rId22"/>
    <p:sldId id="287" r:id="rId23"/>
    <p:sldId id="288" r:id="rId24"/>
    <p:sldId id="293" r:id="rId25"/>
    <p:sldId id="294" r:id="rId26"/>
    <p:sldId id="313" r:id="rId27"/>
    <p:sldId id="295" r:id="rId28"/>
    <p:sldId id="296" r:id="rId29"/>
    <p:sldId id="297" r:id="rId30"/>
    <p:sldId id="298" r:id="rId31"/>
  </p:sldIdLst>
  <p:sldSz cx="18288000" cy="10287000"/>
  <p:notesSz cx="6797675" cy="9928225"/>
  <p:embeddedFontLs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ontserrat Light" panose="020B0604020202020204" charset="0"/>
      <p:regular r:id="rId42"/>
      <p:bold r:id="rId43"/>
      <p:italic r:id="rId44"/>
      <p:boldItalic r:id="rId45"/>
    </p:embeddedFont>
    <p:embeddedFont>
      <p:font typeface="Roboto Condensed" panose="020B0604020202020204" charset="0"/>
      <p:regular r:id="rId46"/>
      <p:bold r:id="rId47"/>
      <p:italic r:id="rId48"/>
      <p:boldItalic r:id="rId49"/>
    </p:embeddedFont>
    <p:embeddedFont>
      <p:font typeface="Montserrat Classic" panose="020B0604020202020204" charset="0"/>
      <p:regular r:id="rId5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09D"/>
    <a:srgbClr val="5F93BB"/>
    <a:srgbClr val="6094BC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0859" autoAdjust="0"/>
  </p:normalViewPr>
  <p:slideViewPr>
    <p:cSldViewPr>
      <p:cViewPr varScale="1">
        <p:scale>
          <a:sx n="43" d="100"/>
          <a:sy n="43" d="100"/>
        </p:scale>
        <p:origin x="1536" y="6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1CAF9-A8BE-4FB3-8EB9-3E935887E9D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1BE2279-E6ED-4B84-B1FF-C825E5ADC3E9}">
      <dgm:prSet phldrT="[Текст]"/>
      <dgm:spPr/>
      <dgm:t>
        <a:bodyPr/>
        <a:lstStyle/>
        <a:p>
          <a:r>
            <a:rPr lang="ru-RU" b="1" dirty="0" smtClean="0">
              <a:latin typeface="Montserrat Light" panose="020B0604020202020204" charset="0"/>
              <a:cs typeface="Montserrat Light" panose="020B0604020202020204" charset="0"/>
            </a:rPr>
            <a:t>Федеральные цели</a:t>
          </a:r>
          <a:endParaRPr lang="ru-RU" b="1" dirty="0">
            <a:latin typeface="Montserrat Light" panose="020B0604020202020204" charset="0"/>
            <a:cs typeface="Montserrat Light" panose="020B0604020202020204" charset="0"/>
          </a:endParaRPr>
        </a:p>
      </dgm:t>
    </dgm:pt>
    <dgm:pt modelId="{72E63539-E360-48DB-9DB0-E906C4F634AD}" type="parTrans" cxnId="{F1348E6C-5EE7-49C4-9CCB-FD81AD7F852F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0542F1C2-BF20-491C-B0C3-804FC8E59197}" type="sibTrans" cxnId="{F1348E6C-5EE7-49C4-9CCB-FD81AD7F852F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28524B18-A57B-4024-8EFA-9B681E706688}">
      <dgm:prSet phldrT="[Текст]"/>
      <dgm:spPr/>
      <dgm:t>
        <a:bodyPr/>
        <a:lstStyle/>
        <a:p>
          <a:r>
            <a:rPr lang="ru-RU" b="1" dirty="0" smtClean="0">
              <a:latin typeface="Montserrat Light" panose="020B0604020202020204" charset="0"/>
              <a:cs typeface="Montserrat Light" panose="020B0604020202020204" charset="0"/>
            </a:rPr>
            <a:t>Региональные цели</a:t>
          </a:r>
          <a:endParaRPr lang="ru-RU" b="1" dirty="0">
            <a:latin typeface="Montserrat Light" panose="020B0604020202020204" charset="0"/>
            <a:cs typeface="Montserrat Light" panose="020B0604020202020204" charset="0"/>
          </a:endParaRPr>
        </a:p>
      </dgm:t>
    </dgm:pt>
    <dgm:pt modelId="{FCC257E6-3CFD-4801-9B2A-BD10FB29068A}" type="parTrans" cxnId="{B0BBCFE4-FC01-4754-8504-09E9F60D7C67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8C22AEA7-3A39-4F4D-BE1D-8D2B55F443D8}" type="sibTrans" cxnId="{B0BBCFE4-FC01-4754-8504-09E9F60D7C67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5F8F9817-1AA7-4C52-AFB8-B6A0828D3029}">
      <dgm:prSet phldrT="[Текст]"/>
      <dgm:spPr/>
      <dgm:t>
        <a:bodyPr/>
        <a:lstStyle/>
        <a:p>
          <a:r>
            <a:rPr lang="ru-RU" b="1" dirty="0" smtClean="0">
              <a:latin typeface="Montserrat Light" panose="020B0604020202020204" charset="0"/>
              <a:cs typeface="Montserrat Light" panose="020B0604020202020204" charset="0"/>
            </a:rPr>
            <a:t>Цели муниципальной системы УО</a:t>
          </a:r>
          <a:endParaRPr lang="ru-RU" b="1" dirty="0">
            <a:latin typeface="Montserrat Light" panose="020B0604020202020204" charset="0"/>
            <a:cs typeface="Montserrat Light" panose="020B0604020202020204" charset="0"/>
          </a:endParaRPr>
        </a:p>
      </dgm:t>
    </dgm:pt>
    <dgm:pt modelId="{D5B67EE2-D890-4E9F-8DB4-E38D634F85F4}" type="sibTrans" cxnId="{35FC1213-C2B2-4163-8F7F-4341C573DAB1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9F364342-4A76-4BAB-8344-B370C0169B73}" type="parTrans" cxnId="{35FC1213-C2B2-4163-8F7F-4341C573DAB1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E73E07B3-531A-48AF-A42F-8B5BDBAD6AC3}">
      <dgm:prSet phldrT="[Текст]"/>
      <dgm:spPr/>
      <dgm:t>
        <a:bodyPr/>
        <a:lstStyle/>
        <a:p>
          <a:r>
            <a:rPr lang="ru-RU" b="1" dirty="0" smtClean="0">
              <a:latin typeface="Montserrat Light" panose="020B0604020202020204" charset="0"/>
              <a:cs typeface="Montserrat Light" panose="020B0604020202020204" charset="0"/>
            </a:rPr>
            <a:t>Цели ОО</a:t>
          </a:r>
          <a:endParaRPr lang="ru-RU" b="1" dirty="0">
            <a:latin typeface="Montserrat Light" panose="020B0604020202020204" charset="0"/>
            <a:cs typeface="Montserrat Light" panose="020B0604020202020204" charset="0"/>
          </a:endParaRPr>
        </a:p>
      </dgm:t>
    </dgm:pt>
    <dgm:pt modelId="{0AF99F34-469E-424D-BD7A-A8E5183907B6}" type="parTrans" cxnId="{CBDB0FBC-7B68-4465-9E89-F8EFDC73732C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849807A8-15FE-4C44-80DB-1F3FC7E3D50B}" type="sibTrans" cxnId="{CBDB0FBC-7B68-4465-9E89-F8EFDC73732C}">
      <dgm:prSet/>
      <dgm:spPr/>
      <dgm:t>
        <a:bodyPr/>
        <a:lstStyle/>
        <a:p>
          <a:endParaRPr lang="ru-RU" b="1">
            <a:latin typeface="Montserrat Light" panose="020B0604020202020204" charset="0"/>
            <a:cs typeface="Montserrat Light" panose="020B0604020202020204" charset="0"/>
          </a:endParaRPr>
        </a:p>
      </dgm:t>
    </dgm:pt>
    <dgm:pt modelId="{F85F55EC-B694-4BD5-8D1D-E261AE396F8A}" type="pres">
      <dgm:prSet presAssocID="{B851CAF9-A8BE-4FB3-8EB9-3E935887E9DE}" presName="Name0" presStyleCnt="0">
        <dgm:presLayoutVars>
          <dgm:dir/>
          <dgm:animLvl val="lvl"/>
          <dgm:resizeHandles val="exact"/>
        </dgm:presLayoutVars>
      </dgm:prSet>
      <dgm:spPr/>
    </dgm:pt>
    <dgm:pt modelId="{489F992B-69C2-40AF-B548-B355C1E3163A}" type="pres">
      <dgm:prSet presAssocID="{11BE2279-E6ED-4B84-B1FF-C825E5ADC3E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3B538-11B0-460D-877D-74A584A3B087}" type="pres">
      <dgm:prSet presAssocID="{0542F1C2-BF20-491C-B0C3-804FC8E59197}" presName="parTxOnlySpace" presStyleCnt="0"/>
      <dgm:spPr/>
    </dgm:pt>
    <dgm:pt modelId="{6987F422-145F-4CD0-826B-6BC948FBD5F0}" type="pres">
      <dgm:prSet presAssocID="{28524B18-A57B-4024-8EFA-9B681E70668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7D788-465A-4532-B953-64EB802BAE47}" type="pres">
      <dgm:prSet presAssocID="{8C22AEA7-3A39-4F4D-BE1D-8D2B55F443D8}" presName="parTxOnlySpace" presStyleCnt="0"/>
      <dgm:spPr/>
    </dgm:pt>
    <dgm:pt modelId="{390237FE-EA15-477E-B131-D2AD97C2DE6F}" type="pres">
      <dgm:prSet presAssocID="{5F8F9817-1AA7-4C52-AFB8-B6A0828D302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AB7B6-F94A-40CD-8BB7-53759ED35D6E}" type="pres">
      <dgm:prSet presAssocID="{D5B67EE2-D890-4E9F-8DB4-E38D634F85F4}" presName="parTxOnlySpace" presStyleCnt="0"/>
      <dgm:spPr/>
    </dgm:pt>
    <dgm:pt modelId="{E2106541-CE65-4669-B061-BF0327E32623}" type="pres">
      <dgm:prSet presAssocID="{E73E07B3-531A-48AF-A42F-8B5BDBAD6AC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22A0DA-A4E8-4265-ADFE-F576F971E2DB}" type="presOf" srcId="{28524B18-A57B-4024-8EFA-9B681E706688}" destId="{6987F422-145F-4CD0-826B-6BC948FBD5F0}" srcOrd="0" destOrd="0" presId="urn:microsoft.com/office/officeart/2005/8/layout/chevron1"/>
    <dgm:cxn modelId="{F1348E6C-5EE7-49C4-9CCB-FD81AD7F852F}" srcId="{B851CAF9-A8BE-4FB3-8EB9-3E935887E9DE}" destId="{11BE2279-E6ED-4B84-B1FF-C825E5ADC3E9}" srcOrd="0" destOrd="0" parTransId="{72E63539-E360-48DB-9DB0-E906C4F634AD}" sibTransId="{0542F1C2-BF20-491C-B0C3-804FC8E59197}"/>
    <dgm:cxn modelId="{35FC1213-C2B2-4163-8F7F-4341C573DAB1}" srcId="{B851CAF9-A8BE-4FB3-8EB9-3E935887E9DE}" destId="{5F8F9817-1AA7-4C52-AFB8-B6A0828D3029}" srcOrd="2" destOrd="0" parTransId="{9F364342-4A76-4BAB-8344-B370C0169B73}" sibTransId="{D5B67EE2-D890-4E9F-8DB4-E38D634F85F4}"/>
    <dgm:cxn modelId="{C4973289-6DA9-49DD-BEE2-9B84DC63BB2C}" type="presOf" srcId="{5F8F9817-1AA7-4C52-AFB8-B6A0828D3029}" destId="{390237FE-EA15-477E-B131-D2AD97C2DE6F}" srcOrd="0" destOrd="0" presId="urn:microsoft.com/office/officeart/2005/8/layout/chevron1"/>
    <dgm:cxn modelId="{6B35731B-0A4A-4486-BE68-D2BE036C780E}" type="presOf" srcId="{E73E07B3-531A-48AF-A42F-8B5BDBAD6AC3}" destId="{E2106541-CE65-4669-B061-BF0327E32623}" srcOrd="0" destOrd="0" presId="urn:microsoft.com/office/officeart/2005/8/layout/chevron1"/>
    <dgm:cxn modelId="{CBDB0FBC-7B68-4465-9E89-F8EFDC73732C}" srcId="{B851CAF9-A8BE-4FB3-8EB9-3E935887E9DE}" destId="{E73E07B3-531A-48AF-A42F-8B5BDBAD6AC3}" srcOrd="3" destOrd="0" parTransId="{0AF99F34-469E-424D-BD7A-A8E5183907B6}" sibTransId="{849807A8-15FE-4C44-80DB-1F3FC7E3D50B}"/>
    <dgm:cxn modelId="{F6AC0156-1AAF-4EC2-883C-959391BD66CD}" type="presOf" srcId="{11BE2279-E6ED-4B84-B1FF-C825E5ADC3E9}" destId="{489F992B-69C2-40AF-B548-B355C1E3163A}" srcOrd="0" destOrd="0" presId="urn:microsoft.com/office/officeart/2005/8/layout/chevron1"/>
    <dgm:cxn modelId="{B0BBCFE4-FC01-4754-8504-09E9F60D7C67}" srcId="{B851CAF9-A8BE-4FB3-8EB9-3E935887E9DE}" destId="{28524B18-A57B-4024-8EFA-9B681E706688}" srcOrd="1" destOrd="0" parTransId="{FCC257E6-3CFD-4801-9B2A-BD10FB29068A}" sibTransId="{8C22AEA7-3A39-4F4D-BE1D-8D2B55F443D8}"/>
    <dgm:cxn modelId="{7CB88AF8-E742-4908-A828-11C543E8EEF8}" type="presOf" srcId="{B851CAF9-A8BE-4FB3-8EB9-3E935887E9DE}" destId="{F85F55EC-B694-4BD5-8D1D-E261AE396F8A}" srcOrd="0" destOrd="0" presId="urn:microsoft.com/office/officeart/2005/8/layout/chevron1"/>
    <dgm:cxn modelId="{268A8935-22B2-4BEF-A1FA-FA9BC9DD5F1A}" type="presParOf" srcId="{F85F55EC-B694-4BD5-8D1D-E261AE396F8A}" destId="{489F992B-69C2-40AF-B548-B355C1E3163A}" srcOrd="0" destOrd="0" presId="urn:microsoft.com/office/officeart/2005/8/layout/chevron1"/>
    <dgm:cxn modelId="{C97818E6-2FF1-4661-9CC2-8BA30E166882}" type="presParOf" srcId="{F85F55EC-B694-4BD5-8D1D-E261AE396F8A}" destId="{1FB3B538-11B0-460D-877D-74A584A3B087}" srcOrd="1" destOrd="0" presId="urn:microsoft.com/office/officeart/2005/8/layout/chevron1"/>
    <dgm:cxn modelId="{B1DEA6D7-81FE-4C85-A8E0-BF9756A32270}" type="presParOf" srcId="{F85F55EC-B694-4BD5-8D1D-E261AE396F8A}" destId="{6987F422-145F-4CD0-826B-6BC948FBD5F0}" srcOrd="2" destOrd="0" presId="urn:microsoft.com/office/officeart/2005/8/layout/chevron1"/>
    <dgm:cxn modelId="{1C8A2AD8-A9A1-422B-BF38-DA29B3130FCF}" type="presParOf" srcId="{F85F55EC-B694-4BD5-8D1D-E261AE396F8A}" destId="{8807D788-465A-4532-B953-64EB802BAE47}" srcOrd="3" destOrd="0" presId="urn:microsoft.com/office/officeart/2005/8/layout/chevron1"/>
    <dgm:cxn modelId="{1B82616C-11C4-43DC-B2CA-8EE8C1D581A0}" type="presParOf" srcId="{F85F55EC-B694-4BD5-8D1D-E261AE396F8A}" destId="{390237FE-EA15-477E-B131-D2AD97C2DE6F}" srcOrd="4" destOrd="0" presId="urn:microsoft.com/office/officeart/2005/8/layout/chevron1"/>
    <dgm:cxn modelId="{20011D6E-9F67-4970-BDCE-DB56FDC8201B}" type="presParOf" srcId="{F85F55EC-B694-4BD5-8D1D-E261AE396F8A}" destId="{225AB7B6-F94A-40CD-8BB7-53759ED35D6E}" srcOrd="5" destOrd="0" presId="urn:microsoft.com/office/officeart/2005/8/layout/chevron1"/>
    <dgm:cxn modelId="{25007F38-7098-4CF5-AF95-1B3F89C140E0}" type="presParOf" srcId="{F85F55EC-B694-4BD5-8D1D-E261AE396F8A}" destId="{E2106541-CE65-4669-B061-BF0327E3262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F992B-69C2-40AF-B548-B355C1E3163A}">
      <dsp:nvSpPr>
        <dsp:cNvPr id="0" name=""/>
        <dsp:cNvSpPr/>
      </dsp:nvSpPr>
      <dsp:spPr>
        <a:xfrm>
          <a:off x="7920" y="220836"/>
          <a:ext cx="4610816" cy="1844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Montserrat Light" panose="020B0604020202020204" charset="0"/>
              <a:cs typeface="Montserrat Light" panose="020B0604020202020204" charset="0"/>
            </a:rPr>
            <a:t>Федеральные цели</a:t>
          </a:r>
          <a:endParaRPr lang="ru-RU" sz="2300" b="1" kern="1200" dirty="0">
            <a:latin typeface="Montserrat Light" panose="020B0604020202020204" charset="0"/>
            <a:cs typeface="Montserrat Light" panose="020B0604020202020204" charset="0"/>
          </a:endParaRPr>
        </a:p>
      </dsp:txBody>
      <dsp:txXfrm>
        <a:off x="930083" y="220836"/>
        <a:ext cx="2766490" cy="1844326"/>
      </dsp:txXfrm>
    </dsp:sp>
    <dsp:sp modelId="{6987F422-145F-4CD0-826B-6BC948FBD5F0}">
      <dsp:nvSpPr>
        <dsp:cNvPr id="0" name=""/>
        <dsp:cNvSpPr/>
      </dsp:nvSpPr>
      <dsp:spPr>
        <a:xfrm>
          <a:off x="4157656" y="220836"/>
          <a:ext cx="4610816" cy="1844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Montserrat Light" panose="020B0604020202020204" charset="0"/>
              <a:cs typeface="Montserrat Light" panose="020B0604020202020204" charset="0"/>
            </a:rPr>
            <a:t>Региональные цели</a:t>
          </a:r>
          <a:endParaRPr lang="ru-RU" sz="2300" b="1" kern="1200" dirty="0">
            <a:latin typeface="Montserrat Light" panose="020B0604020202020204" charset="0"/>
            <a:cs typeface="Montserrat Light" panose="020B0604020202020204" charset="0"/>
          </a:endParaRPr>
        </a:p>
      </dsp:txBody>
      <dsp:txXfrm>
        <a:off x="5079819" y="220836"/>
        <a:ext cx="2766490" cy="1844326"/>
      </dsp:txXfrm>
    </dsp:sp>
    <dsp:sp modelId="{390237FE-EA15-477E-B131-D2AD97C2DE6F}">
      <dsp:nvSpPr>
        <dsp:cNvPr id="0" name=""/>
        <dsp:cNvSpPr/>
      </dsp:nvSpPr>
      <dsp:spPr>
        <a:xfrm>
          <a:off x="8307391" y="220836"/>
          <a:ext cx="4610816" cy="1844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Montserrat Light" panose="020B0604020202020204" charset="0"/>
              <a:cs typeface="Montserrat Light" panose="020B0604020202020204" charset="0"/>
            </a:rPr>
            <a:t>Цели муниципальной системы УО</a:t>
          </a:r>
          <a:endParaRPr lang="ru-RU" sz="2300" b="1" kern="1200" dirty="0">
            <a:latin typeface="Montserrat Light" panose="020B0604020202020204" charset="0"/>
            <a:cs typeface="Montserrat Light" panose="020B0604020202020204" charset="0"/>
          </a:endParaRPr>
        </a:p>
      </dsp:txBody>
      <dsp:txXfrm>
        <a:off x="9229554" y="220836"/>
        <a:ext cx="2766490" cy="1844326"/>
      </dsp:txXfrm>
    </dsp:sp>
    <dsp:sp modelId="{E2106541-CE65-4669-B061-BF0327E32623}">
      <dsp:nvSpPr>
        <dsp:cNvPr id="0" name=""/>
        <dsp:cNvSpPr/>
      </dsp:nvSpPr>
      <dsp:spPr>
        <a:xfrm>
          <a:off x="12457126" y="220836"/>
          <a:ext cx="4610816" cy="1844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Montserrat Light" panose="020B0604020202020204" charset="0"/>
              <a:cs typeface="Montserrat Light" panose="020B0604020202020204" charset="0"/>
            </a:rPr>
            <a:t>Цели ОО</a:t>
          </a:r>
          <a:endParaRPr lang="ru-RU" sz="2300" b="1" kern="1200" dirty="0">
            <a:latin typeface="Montserrat Light" panose="020B0604020202020204" charset="0"/>
            <a:cs typeface="Montserrat Light" panose="020B0604020202020204" charset="0"/>
          </a:endParaRPr>
        </a:p>
      </dsp:txBody>
      <dsp:txXfrm>
        <a:off x="13379289" y="220836"/>
        <a:ext cx="2766490" cy="1844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AA9B5-0457-44F6-8226-A72181326184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9FC7E-291E-4B64-BDB3-0F1577278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49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30B8-076F-41CA-A7D4-FE0A264679E2}" type="datetimeFigureOut">
              <a:rPr lang="ru-RU" smtClean="0"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F277-16EE-4CEC-9C39-6DB9CE15C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0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Краевая школа управления в ноябре 2019 года была посвящена обсуждению механизмов управления КО на </a:t>
            </a:r>
            <a:r>
              <a:rPr lang="ru-RU" baseline="0" dirty="0" smtClean="0"/>
              <a:t>региональном и муниципальном уровнях с дальнейшим заделом на организацию обсуждений на уровне образовательных организаций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68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4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12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5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70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224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18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86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3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3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 для начала вспомним</a:t>
            </a:r>
            <a:r>
              <a:rPr lang="ru-RU" baseline="0" dirty="0" smtClean="0"/>
              <a:t> и определим понятие КО- это комплексная </a:t>
            </a:r>
            <a:r>
              <a:rPr lang="ru-RU" baseline="0" dirty="0" err="1" smtClean="0"/>
              <a:t>хаоактеристика</a:t>
            </a:r>
            <a:r>
              <a:rPr lang="ru-RU" baseline="0" dirty="0" smtClean="0"/>
              <a:t> образовательной деятельности и подготовки обучающегося, выражающая степень их соответствия ФГОС и ФГТ и  потребностям физического и юридического лица, , в интересах которого осуществляется образовательная деятельность, в </a:t>
            </a:r>
            <a:r>
              <a:rPr lang="ru-RU" baseline="0" dirty="0" err="1" smtClean="0"/>
              <a:t>т.ч</a:t>
            </a:r>
            <a:r>
              <a:rPr lang="ru-RU" baseline="0" dirty="0" smtClean="0"/>
              <a:t>. степень достижения планируемых результатов образовательной программы. Таким образом понятие КО имеет двоякую природу и вполне естественно, что закон относит оценку КО к одной из функций управления системой образования.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33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97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08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60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15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33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227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63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51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3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3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Инструментом оценки КО , позволяющим получить данные о вхождении РФ в десятку лучших стран мира по качеству общего образования к 2024 году являются стандартные международные исследования</a:t>
            </a:r>
            <a:r>
              <a:rPr lang="en-US" dirty="0" smtClean="0"/>
              <a:t> PISA</a:t>
            </a:r>
            <a:r>
              <a:rPr lang="ru-RU" dirty="0" smtClean="0"/>
              <a:t> (крупнейшая международная программа по оценке учебных достижений, которая реализуется под эгидой</a:t>
            </a:r>
            <a:r>
              <a:rPr lang="ru-RU" baseline="0" dirty="0" smtClean="0"/>
              <a:t> организации экономического сотрудничества и развития. Проводятся 1 раз в 3 года среди 15-летних школьников по всему миру). Проверяются математическая и естественнонаучная грамотности и грамотность чтения. У нас в стране предполагается ежегодное исследование на инструменте </a:t>
            </a:r>
            <a:r>
              <a:rPr lang="en-US" baseline="0" dirty="0" smtClean="0"/>
              <a:t>PISA</a:t>
            </a:r>
            <a:r>
              <a:rPr lang="ru-RU" baseline="0" dirty="0" smtClean="0"/>
              <a:t> для школ (исследования вне цикла с получением сопоставимых данных с предыдущим исследованием). Часть территорий в 2019 году. Исследования в компьютерной форме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258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9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Красноярском крае исследования будут проводится в 2021 году – более 320 школ. Выборка осуществляется экспертами</a:t>
            </a:r>
            <a:r>
              <a:rPr lang="ru-RU" baseline="0" dirty="0" smtClean="0"/>
              <a:t> международного уровня.</a:t>
            </a:r>
          </a:p>
          <a:p>
            <a:r>
              <a:rPr lang="ru-RU" baseline="0" dirty="0" smtClean="0"/>
              <a:t>В 2020 году управленческие и педагогические команды всех школ должны ясно понимать какие именно результаты оцениваются международными инструментами и самое главное – владеть способами и их формирования.</a:t>
            </a:r>
          </a:p>
          <a:p>
            <a:r>
              <a:rPr lang="ru-RU" baseline="0" dirty="0" smtClean="0"/>
              <a:t>Таким образом, в настоящее время мы имеем дело с усложнением системы образовательного результата. С одной стороны нам нужно обеспечить формирование функциональной грамотности , с другой стороны образовательные результаты, проверяемые во время итоговых процедур – ЕГЭ, ОГЕ, ВПР.</a:t>
            </a:r>
          </a:p>
          <a:p>
            <a:r>
              <a:rPr lang="ru-RU" baseline="0" dirty="0" smtClean="0"/>
              <a:t> Почему именно функциональная грамотность как новый образовательный результат? Потому что именно по мнению экспертов становление ФГ позволит обеспечить вхождение РФ в 10 ведущих стран. Составляющие ФГ – 6 (перечислены на слайде)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7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один актуальный вопрос – реализация механизмов «регуляторной гильотины» которую предстоит осуществить в течение ближайшего года, так как с 1 января 2021 действующие нормативные правовые акты в сфере контрольно-надзорной деятельности утратят силу и поэтому внимание уделяется формированию новой модели контрольно-надзорной деятельности  в сфере образования и науки.</a:t>
            </a:r>
          </a:p>
          <a:p>
            <a:r>
              <a:rPr lang="ru-RU" dirty="0" smtClean="0"/>
              <a:t>Ключевыми элементами новой модели должны стать: переход от формальных процедур контроля, когда проверяются данные на бумаге, к реальной оценке знаний, смещение акцентов от проверок и наказаний по фактам выявленных нарушений к проведению мониторингов и выработке рекомендаций по развитию, реализация мер профилактики нарушений, дифференциация подходов к регламентации контрольно-надзорной деятельности по видам и уровням образования, привлечение к мониторингам высшего и среднего специального образования, представителей работодателей.</a:t>
            </a:r>
          </a:p>
          <a:p>
            <a:r>
              <a:rPr lang="ru-RU" dirty="0" smtClean="0"/>
              <a:t>«Регуляторная гильотина» будет иметь два направления: модернизация процедур государственной регламентации образовательной деятельности (лицензирования, государственной аккредитации, федерального государственно контроля качества образования и надзора в сфере образования) и актуализация лицензионных требований к образовательной деятельности с учетом риск-ориентированного подхода и современного уровня технологического развития.</a:t>
            </a:r>
          </a:p>
          <a:p>
            <a:r>
              <a:rPr lang="ru-RU" dirty="0" smtClean="0"/>
              <a:t>Модель «регуляторной гильотины» строится на уходе от проверок и наказаний как приоритетных задач к мониторингам и рекомендациям по развитию.</a:t>
            </a:r>
          </a:p>
          <a:p>
            <a:r>
              <a:rPr lang="ru-RU" dirty="0" smtClean="0"/>
              <a:t>При выборе контрольно-надзорных мероприятий должен применяться риск-ориентированный подход, при котором образовательные организации будут подвергаться постоянному мониторингу в целях отнесения к одной из четырех категорий риска: низкий риск, умеренный риск (плановый контроль раз в 2-6 лет), значительный риск (плановый контроль раз в 1-4 года) и чрезвычайно высокий риск (плановый контроль 1-2 раза в год).</a:t>
            </a:r>
          </a:p>
          <a:p>
            <a:r>
              <a:rPr lang="ru-RU" baseline="0" dirty="0" smtClean="0"/>
              <a:t>По словам Кравцова В РАМКАХ РИСК-ОРИЕНТИРОВАННОГО ПОДХОДА БУДУТ ПРОВЕРЯТЬСЯ ШКОЛЫ С НИЗКИМИ РЕЗУЛЬТАТАМИ, ЧТОБЫ ОКАЗАТЬ ИМ МАКСИМАЛЬНУЮ ПОМОЩЬ, И ШКОЛЫ, КОТОРЫЕ БУДУТ ПОКАЗЫВАТЬ НЕОБЪЕКТИВНЫЕ РЕЗУЛЬТАТЫ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56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 этих амбициозных</a:t>
            </a:r>
            <a:r>
              <a:rPr lang="ru-RU" baseline="0" dirty="0" smtClean="0"/>
              <a:t> задач в существующих условиях возможна при совершенствовании процесса управления. РОСОБРНАДЗОРА для повышения качества образования предложил модель включающую объекты или системы управления и обозначил критерии оценки эффективности управленческих механизмов.</a:t>
            </a:r>
          </a:p>
          <a:p>
            <a:r>
              <a:rPr lang="ru-RU" baseline="0" dirty="0" smtClean="0"/>
              <a:t>Сам процесс управления рассматривается как последовательность действий от постановки целей до принятия управленческих решений. Вес баллов по 2-мкомпонентам –Обоснование целей и Выбор показателей, методов сбора информации составляет более 2/3 от общего рейтингового бала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протяжении 2-х лет, 2018-2019 годы с федерального</a:t>
            </a:r>
            <a:r>
              <a:rPr lang="ru-RU" baseline="0" dirty="0" smtClean="0"/>
              <a:t> уровня отслеживаются следующие региональные механизмы управления качеством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4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2019 году наш</a:t>
            </a:r>
            <a:r>
              <a:rPr lang="ru-RU" baseline="0" dirty="0" smtClean="0"/>
              <a:t> край  -22 место, в 2018 мы входили в десятку и были 8.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F277-16EE-4CEC-9C39-6DB9CE15C3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4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037"/>
            <a:ext cx="18288000" cy="876988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11406299" cy="8769886"/>
          </a:xfrm>
          <a:prstGeom prst="rect">
            <a:avLst/>
          </a:prstGeom>
          <a:solidFill>
            <a:srgbClr val="10609D">
              <a:alpha val="8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10666" y="3293940"/>
            <a:ext cx="10984965" cy="2050517"/>
            <a:chOff x="0" y="0"/>
            <a:chExt cx="14646620" cy="273402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4646620" cy="2734023"/>
              <a:chOff x="0" y="0"/>
              <a:chExt cx="9890042" cy="1846133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890041" cy="1846132"/>
              </a:xfrm>
              <a:custGeom>
                <a:avLst/>
                <a:gdLst/>
                <a:ahLst/>
                <a:cxnLst/>
                <a:rect l="l" t="t" r="r" b="b"/>
                <a:pathLst>
                  <a:path w="9890041" h="1846132">
                    <a:moveTo>
                      <a:pt x="0" y="0"/>
                    </a:moveTo>
                    <a:lnTo>
                      <a:pt x="0" y="1846132"/>
                    </a:lnTo>
                    <a:lnTo>
                      <a:pt x="9890041" y="1846132"/>
                    </a:lnTo>
                    <a:lnTo>
                      <a:pt x="9890041" y="0"/>
                    </a:lnTo>
                    <a:lnTo>
                      <a:pt x="0" y="0"/>
                    </a:lnTo>
                    <a:close/>
                    <a:moveTo>
                      <a:pt x="9829081" y="1785172"/>
                    </a:moveTo>
                    <a:lnTo>
                      <a:pt x="59690" y="1785172"/>
                    </a:lnTo>
                    <a:lnTo>
                      <a:pt x="59690" y="59690"/>
                    </a:lnTo>
                    <a:lnTo>
                      <a:pt x="9829081" y="59690"/>
                    </a:lnTo>
                    <a:lnTo>
                      <a:pt x="9829081" y="17851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370820" y="646520"/>
              <a:ext cx="13904980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800" b="1" i="0" spc="-28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МЕХАНИЗМЫ УПРАВЛЕНИЯ КАЧЕСТВОМ </a:t>
              </a:r>
              <a:r>
                <a:rPr lang="en-US" sz="2800" b="1" i="0" spc="-28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ОБРАЗОВАНИЯ</a:t>
              </a:r>
              <a:r>
                <a:rPr lang="en-US" sz="2800" b="1" spc="-28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ru-RU" sz="2800" b="1" spc="-28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КАК УСЛОВИЕ РЕАЛИЗАЦИИ НАЦИОНАЛЬНОГО ПРОЕКТА</a:t>
              </a:r>
              <a:r>
                <a:rPr lang="en-US" sz="2800" b="1" spc="-28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ru-RU" sz="2800" b="1" spc="-28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«ОБРАЗОВАНИЕ»</a:t>
              </a:r>
              <a:endParaRPr lang="en-US" sz="2800" b="1" i="0" spc="-28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38200" y="5802481"/>
            <a:ext cx="10568099" cy="112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4"/>
              </a:lnSpc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67EA3-073E-447B-96D9-D2A04A4BC447}"/>
              </a:ext>
            </a:extLst>
          </p:cNvPr>
          <p:cNvSpPr txBox="1"/>
          <p:nvPr/>
        </p:nvSpPr>
        <p:spPr>
          <a:xfrm>
            <a:off x="4070089" y="9451563"/>
            <a:ext cx="14554200" cy="60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ru-RU" sz="3503" b="0" spc="245" dirty="0">
                <a:solidFill>
                  <a:schemeClr val="accent1">
                    <a:lumMod val="50000"/>
                  </a:schemeClr>
                </a:solidFill>
                <a:latin typeface="Roboto Condensed"/>
              </a:rPr>
              <a:t>Министерство образования Красноярского края</a:t>
            </a:r>
            <a:endParaRPr lang="en-US" sz="3503" b="0" spc="245" dirty="0">
              <a:solidFill>
                <a:schemeClr val="accent1">
                  <a:lumMod val="50000"/>
                </a:schemeClr>
              </a:solidFill>
              <a:latin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1000" y="495300"/>
            <a:ext cx="5477198" cy="9525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529957" y="1714500"/>
            <a:ext cx="5179284" cy="666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0"/>
              </a:lnSpc>
            </a:pPr>
            <a:r>
              <a:rPr lang="ru-RU" sz="3000" b="1" spc="408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ИНТЕГРИРОВАННАЯ ОЦЕНКА КАЧЕСТВА И ОБЪЕКТИВНОСТИ ПРОВЕДЕНИЯ ОСНОВНОГО ПЕРИОДА ЕГЭ, </a:t>
            </a:r>
          </a:p>
          <a:p>
            <a:pPr>
              <a:lnSpc>
                <a:spcPts val="5160"/>
              </a:lnSpc>
            </a:pPr>
            <a:r>
              <a:rPr lang="ru-RU" sz="3000" b="1" spc="408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ГИА-9 И ИНЫХ ОЦЕНОЧНЫХ ПРОЦЕДУР В 2019 ГОДУ </a:t>
            </a:r>
            <a:endParaRPr lang="en-US" sz="3000" b="1" spc="408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9969"/>
              </p:ext>
            </p:extLst>
          </p:nvPr>
        </p:nvGraphicFramePr>
        <p:xfrm>
          <a:off x="6553200" y="495300"/>
          <a:ext cx="11353800" cy="59688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5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4424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Интегрированная </a:t>
                      </a:r>
                      <a:endParaRPr lang="en-US" sz="24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оценка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Критерии интегрированной оценки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ГИА-9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87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ВПР и механизмы управления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Орг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-технолог.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обеспечение ЕГЭ и результаты оценивания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Контроль (надзор) на ЕГЭ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Открытость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деятельности ОИВ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73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max –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1000 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max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– 400 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max –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300 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 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max –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200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max</a:t>
                      </a:r>
                      <a:r>
                        <a:rPr lang="en-US" sz="20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–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100 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max –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680 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487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65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/ 666 б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23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/ 266 б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81-82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/ </a:t>
                      </a:r>
                      <a:endParaRPr lang="en-US" sz="2400" dirty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127</a:t>
                      </a:r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1-45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/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200 б.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68-75</a:t>
                      </a:r>
                      <a:r>
                        <a:rPr lang="en-US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/ 73 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б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35</a:t>
                      </a:r>
                      <a:r>
                        <a:rPr lang="ru-RU" sz="2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/</a:t>
                      </a:r>
                      <a:r>
                        <a:rPr lang="ru-RU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ontserrat Light" panose="020B0604020202020204" charset="0"/>
                          <a:cs typeface="Montserrat Light" panose="020B0604020202020204" charset="0"/>
                        </a:rPr>
                        <a:t> 496 б</a:t>
                      </a:r>
                      <a:endParaRPr lang="ru-RU" sz="2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ontserrat Light" panose="020B0604020202020204" charset="0"/>
                        <a:cs typeface="Montserrat Light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  <a:alpha val="9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05600" y="704850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759"/>
              </a:lnSpc>
            </a:pPr>
            <a:r>
              <a:rPr lang="en-US" sz="2800" spc="34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РЕГИОН</a:t>
            </a:r>
            <a:r>
              <a:rPr lang="ru-RU" sz="2800" spc="34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1" spc="26" dirty="0" err="1">
                <a:solidFill>
                  <a:srgbClr val="FFFF00"/>
                </a:solidFill>
                <a:latin typeface="Montserrat Light"/>
              </a:rPr>
              <a:t>Красноярский</a:t>
            </a:r>
            <a:r>
              <a:rPr lang="en-US" sz="4000" b="1" spc="26" dirty="0">
                <a:solidFill>
                  <a:srgbClr val="FFFF00"/>
                </a:solidFill>
                <a:latin typeface="Montserrat Light"/>
              </a:rPr>
              <a:t> </a:t>
            </a:r>
            <a:r>
              <a:rPr lang="en-US" sz="2800" b="1" spc="26" dirty="0" err="1">
                <a:solidFill>
                  <a:srgbClr val="FFFF00"/>
                </a:solidFill>
                <a:latin typeface="Montserrat Light"/>
              </a:rPr>
              <a:t>край</a:t>
            </a:r>
            <a:endParaRPr lang="en-US" sz="2800" b="1" spc="26" dirty="0">
              <a:solidFill>
                <a:srgbClr val="FFFF00"/>
              </a:solidFill>
              <a:latin typeface="Montserrat Light"/>
            </a:endParaRPr>
          </a:p>
          <a:p>
            <a:pPr>
              <a:lnSpc>
                <a:spcPts val="4759"/>
              </a:lnSpc>
            </a:pPr>
            <a:r>
              <a:rPr lang="ru-RU" sz="2800" spc="34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spc="34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:</a:t>
            </a:r>
            <a:endParaRPr lang="en-US" sz="2800" spc="34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7800" y="7048500"/>
            <a:ext cx="449469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34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МЕСТО В </a:t>
            </a:r>
            <a:r>
              <a:rPr lang="ru-RU" sz="2800" spc="34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РЕЙТИНГЕ</a:t>
            </a:r>
          </a:p>
          <a:p>
            <a:endParaRPr lang="ru-RU" sz="2800" spc="34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r>
              <a:rPr lang="ru-RU" sz="2800" b="1" spc="26" dirty="0" smtClean="0">
                <a:solidFill>
                  <a:srgbClr val="FFFF00"/>
                </a:solidFill>
                <a:latin typeface="Montserrat Light"/>
              </a:rPr>
              <a:t>65/</a:t>
            </a:r>
            <a:r>
              <a:rPr lang="ru-RU" sz="2800" spc="26" dirty="0" smtClean="0">
                <a:latin typeface="Montserrat Light"/>
              </a:rPr>
              <a:t>85</a:t>
            </a:r>
            <a:endParaRPr lang="ru-RU" sz="2800" b="1" spc="26" dirty="0">
              <a:solidFill>
                <a:srgbClr val="FFFF00"/>
              </a:solidFill>
              <a:latin typeface="Montserrat Ligh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99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86140" y="-147683"/>
            <a:ext cx="6001490" cy="10434683"/>
          </a:xfrm>
          <a:prstGeom prst="rect">
            <a:avLst/>
          </a:prstGeom>
          <a:solidFill>
            <a:srgbClr val="FFFFFF">
              <a:alpha val="72000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889432" y="2369768"/>
            <a:ext cx="4945292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 b="1" spc="522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РАЗВИТИЯ ТАЛАНТА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61056"/>
              </p:ext>
            </p:extLst>
          </p:nvPr>
        </p:nvGraphicFramePr>
        <p:xfrm>
          <a:off x="6582216" y="227120"/>
          <a:ext cx="11381934" cy="9716982"/>
        </p:xfrm>
        <a:graphic>
          <a:graphicData uri="http://schemas.openxmlformats.org/drawingml/2006/table">
            <a:tbl>
              <a:tblPr firstRow="1" firstCol="1" bandRow="1">
                <a:effectLst>
                  <a:reflection endPos="0" dist="50800" dir="5400000" sy="-100000" algn="bl" rotWithShape="0"/>
                </a:effectLst>
                <a:tableStyleId>{5C22544A-7EE6-4342-B048-85BDC9FD1C3A}</a:tableStyleId>
              </a:tblPr>
              <a:tblGrid>
                <a:gridCol w="9973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развития таланта</a:t>
                      </a:r>
                      <a:endParaRPr lang="ru-RU" sz="28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10</a:t>
                      </a:r>
                      <a:endParaRPr lang="ru-RU" sz="28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5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Наличие обоснованной методики развития таланта, включающей: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 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учет специфики ОО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систему выявления таланта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систему поддержки и развития таланта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Наличие региональных показателей (2 - соответствующих обоснованной методике, 1 - не соответствующих методике, 0 - нет):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 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92D050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по выявлению таланта</a:t>
                      </a:r>
                      <a:endParaRPr lang="ru-RU" sz="2400" b="0" dirty="0">
                        <a:solidFill>
                          <a:srgbClr val="92D050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0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rgbClr val="92D050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по поддержке и развитию таланта</a:t>
                      </a:r>
                      <a:endParaRPr lang="ru-RU" sz="2400" b="0" dirty="0">
                        <a:solidFill>
                          <a:srgbClr val="92D050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2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Наличие показателей с негативными последствиями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0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Наличие мониторинга показателей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Проведение анализа результатов мониторинга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</a:t>
                      </a:r>
                      <a:endParaRPr lang="ru-RU" sz="2400" b="1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Наличие адресных рекомендаций по результатам анализа (своего и/или внешнего)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0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9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Наличие управленческих решений по результатам анализа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78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Наличие отдельных мероприятий по направлению</a:t>
                      </a:r>
                      <a:endParaRPr lang="ru-RU" sz="2400" b="0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2</a:t>
                      </a:r>
                      <a:endParaRPr lang="ru-RU" sz="2400" b="1" dirty="0">
                        <a:solidFill>
                          <a:schemeClr val="bg1"/>
                        </a:solidFill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7120"/>
            <a:ext cx="1947862" cy="19478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28292" y="6132981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200" b="1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568" y="6877088"/>
            <a:ext cx="6345648" cy="1497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b="1" spc="340" dirty="0">
                <a:solidFill>
                  <a:srgbClr val="10609D"/>
                </a:solidFill>
                <a:latin typeface="Montserrat Light"/>
              </a:rPr>
              <a:t>САЙТ И БАЗА ДАННЫХ</a:t>
            </a:r>
          </a:p>
          <a:p>
            <a:pPr algn="ctr">
              <a:lnSpc>
                <a:spcPts val="4420"/>
              </a:lnSpc>
            </a:pPr>
            <a:r>
              <a:rPr lang="en-US" b="1" spc="340" dirty="0">
                <a:solidFill>
                  <a:srgbClr val="10609D"/>
                </a:solidFill>
                <a:latin typeface="Montserrat Light"/>
              </a:rPr>
              <a:t>«ОДАРЕННЫЕ ДЕТИ КРАСНОЯРЬЯ»</a:t>
            </a:r>
          </a:p>
          <a:p>
            <a:endParaRPr lang="ru-RU" dirty="0">
              <a:solidFill>
                <a:srgbClr val="1060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666" y="5306339"/>
            <a:ext cx="18721569" cy="492189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-12666" y="2054768"/>
            <a:ext cx="13709405" cy="3378666"/>
            <a:chOff x="0" y="0"/>
            <a:chExt cx="18279207" cy="450488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3069" cy="450488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93069" y="0"/>
              <a:ext cx="6093069" cy="450488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86138" y="0"/>
              <a:ext cx="6093069" cy="4504888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 rot="-5400000">
            <a:off x="9174225" y="-6282252"/>
            <a:ext cx="1447800" cy="14481854"/>
            <a:chOff x="0" y="0"/>
            <a:chExt cx="2489798" cy="14411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9798" cy="14411278"/>
            </a:xfrm>
            <a:custGeom>
              <a:avLst/>
              <a:gdLst/>
              <a:ahLst/>
              <a:cxnLst/>
              <a:rect l="l" t="t" r="r" b="b"/>
              <a:pathLst>
                <a:path w="2489798" h="14411278">
                  <a:moveTo>
                    <a:pt x="0" y="0"/>
                  </a:moveTo>
                  <a:lnTo>
                    <a:pt x="0" y="14411278"/>
                  </a:lnTo>
                  <a:lnTo>
                    <a:pt x="2489798" y="14411278"/>
                  </a:lnTo>
                  <a:lnTo>
                    <a:pt x="2489798" y="0"/>
                  </a:lnTo>
                  <a:lnTo>
                    <a:pt x="0" y="0"/>
                  </a:lnTo>
                  <a:close/>
                  <a:moveTo>
                    <a:pt x="2428838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2428838" y="59690"/>
                  </a:lnTo>
                  <a:lnTo>
                    <a:pt x="2428838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700120" y="5986807"/>
            <a:ext cx="4185925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00" spc="229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СПОНТАННОЕ ВЫЯВЛЕНИЕ ТАЛАНТОВ,</a:t>
            </a:r>
          </a:p>
          <a:p>
            <a:pPr algn="ctr">
              <a:lnSpc>
                <a:spcPts val="3219"/>
              </a:lnSpc>
            </a:pPr>
            <a:r>
              <a:rPr lang="en-US" sz="2200" spc="229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А НЕ </a:t>
            </a:r>
            <a:r>
              <a:rPr lang="ru-RU" sz="2200" spc="229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ЗА СЧЕТ </a:t>
            </a:r>
            <a:r>
              <a:rPr lang="en-US" sz="2200" spc="229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ЗАКРЕПЛЕННЫХ И ВОСПРОИЗВОДИМЫХ</a:t>
            </a:r>
          </a:p>
          <a:p>
            <a:pPr algn="ctr">
              <a:lnSpc>
                <a:spcPts val="3219"/>
              </a:lnSpc>
            </a:pPr>
            <a:r>
              <a:rPr lang="en-US" sz="2200" spc="229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УПРАВЛЕНЧЕСКИХ РЕШЕНИЙ</a:t>
            </a:r>
            <a:endParaRPr lang="en-US" sz="2200" spc="229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10375" y="571500"/>
            <a:ext cx="14513103" cy="670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b="1" spc="-42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ПРОБЛЕМЫ</a:t>
            </a:r>
            <a:endParaRPr lang="en-US" sz="4200" b="1" spc="-42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25937" y="5946726"/>
            <a:ext cx="4470802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200" spc="228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ПОДДЕРЖКА И РАЗВИТИЕ ТАЛАНТОВ НА ОСНОВАНИИ ПЕДАГОГИЧЕСКОЙ ИНТУИЦИИ, А НЕ НА ОСНОВЕ ВЫВЕРЕННЫХ ПЕДАГОГИЧЕСКИХ ТЕХНОЛОГИЙ</a:t>
            </a:r>
            <a:endParaRPr lang="en-US" sz="2200" spc="228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796409" y="5986807"/>
            <a:ext cx="4402009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9"/>
              </a:lnSpc>
            </a:pPr>
            <a:r>
              <a:rPr lang="ru-RU" sz="2200" spc="206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НЕТ МЕСТА ПРЕЗЕНТАЦИИ ОПЫТА</a:t>
            </a:r>
            <a:endParaRPr lang="en-US" sz="2200" b="1" spc="206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96739" y="2054768"/>
            <a:ext cx="4591261" cy="33786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995899" y="9321981"/>
            <a:ext cx="15075266" cy="371897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sz="2800" b="1" spc="206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ОТСУТСТВИЕ </a:t>
            </a:r>
            <a:r>
              <a:rPr lang="en-US" sz="2800" b="1" spc="206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ЦЕЛОСТНОЙ </a:t>
            </a:r>
            <a:r>
              <a:rPr lang="en-US" sz="2800" b="1" spc="206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СИСТЕМНОЙ РАБОТЫ С ТАЛАНТАМИ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76326" y="5553022"/>
            <a:ext cx="4185925" cy="2423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endParaRPr lang="ru-RU" sz="2200" spc="229" dirty="0" smtClean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algn="ctr">
              <a:lnSpc>
                <a:spcPts val="3219"/>
              </a:lnSpc>
            </a:pPr>
            <a:r>
              <a:rPr lang="ru-RU" sz="2200" spc="229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БОЛЬШЕЕ ВНИМАНИЕ УДЕЛЯЕТСЯ ДЕФИЦИТАМ, ЧЕМ СКРЫТЫМ ВОЗМОЖНОСТЯМ</a:t>
            </a:r>
            <a:endParaRPr lang="en-US" sz="2200" spc="229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04800" y="9098267"/>
            <a:ext cx="2352397" cy="819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307365" y="-560941"/>
            <a:ext cx="1857848" cy="8965353"/>
            <a:chOff x="0" y="0"/>
            <a:chExt cx="2369957" cy="13475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9957" cy="13475357"/>
            </a:xfrm>
            <a:custGeom>
              <a:avLst/>
              <a:gdLst/>
              <a:ahLst/>
              <a:cxnLst/>
              <a:rect l="l" t="t" r="r" b="b"/>
              <a:pathLst>
                <a:path w="2369957" h="13475357">
                  <a:moveTo>
                    <a:pt x="0" y="0"/>
                  </a:moveTo>
                  <a:lnTo>
                    <a:pt x="0" y="13475357"/>
                  </a:lnTo>
                  <a:lnTo>
                    <a:pt x="2369957" y="13475357"/>
                  </a:lnTo>
                  <a:lnTo>
                    <a:pt x="2369957" y="0"/>
                  </a:lnTo>
                  <a:lnTo>
                    <a:pt x="0" y="0"/>
                  </a:lnTo>
                  <a:close/>
                  <a:moveTo>
                    <a:pt x="2308997" y="13414397"/>
                  </a:moveTo>
                  <a:lnTo>
                    <a:pt x="59690" y="13414397"/>
                  </a:lnTo>
                  <a:lnTo>
                    <a:pt x="59690" y="59690"/>
                  </a:lnTo>
                  <a:lnTo>
                    <a:pt x="2308997" y="59690"/>
                  </a:lnTo>
                  <a:lnTo>
                    <a:pt x="2308997" y="1341439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9096190" y="2237249"/>
            <a:ext cx="92499" cy="7564170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47896" y="7793968"/>
            <a:ext cx="3882116" cy="24930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59497" y="10096500"/>
            <a:ext cx="3813109" cy="26683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3124199" y="2213285"/>
            <a:ext cx="10492832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ru-RU" sz="4400" b="1" spc="-48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Действия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6911" y="5510612"/>
            <a:ext cx="8552055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466"/>
              </a:lnSpc>
              <a:buFont typeface="Arial" panose="020B0604020202020204" pitchFamily="34" charset="0"/>
              <a:buChar char="•"/>
            </a:pPr>
            <a:r>
              <a:rPr lang="en-US" sz="2600" spc="23" dirty="0" err="1">
                <a:solidFill>
                  <a:schemeClr val="bg1"/>
                </a:solidFill>
                <a:latin typeface="Montserrat Light"/>
              </a:rPr>
              <a:t>Формирование</a:t>
            </a:r>
            <a:r>
              <a:rPr lang="en-US" sz="2600" spc="23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3" dirty="0" smtClean="0">
                <a:solidFill>
                  <a:schemeClr val="bg1"/>
                </a:solidFill>
                <a:latin typeface="Montserrat Light"/>
              </a:rPr>
              <a:t>у</a:t>
            </a:r>
            <a:r>
              <a:rPr lang="ru-RU" sz="2600" spc="23" dirty="0" smtClean="0">
                <a:solidFill>
                  <a:schemeClr val="bg1"/>
                </a:solidFill>
                <a:latin typeface="Montserrat Light"/>
              </a:rPr>
              <a:t> п</a:t>
            </a:r>
            <a:r>
              <a:rPr lang="en-US" sz="2600" spc="23" dirty="0" err="1" smtClean="0">
                <a:solidFill>
                  <a:schemeClr val="bg1"/>
                </a:solidFill>
                <a:latin typeface="Montserrat Light"/>
              </a:rPr>
              <a:t>едагогических</a:t>
            </a:r>
            <a:r>
              <a:rPr lang="en-US" sz="2600" spc="23" dirty="0" smtClean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3" dirty="0" err="1" smtClean="0">
                <a:solidFill>
                  <a:schemeClr val="bg1"/>
                </a:solidFill>
                <a:latin typeface="Montserrat Light"/>
              </a:rPr>
              <a:t>работников</a:t>
            </a:r>
            <a:r>
              <a:rPr lang="ru-RU" sz="2600" spc="23" dirty="0" smtClean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3" dirty="0" err="1" smtClean="0">
                <a:solidFill>
                  <a:schemeClr val="bg1"/>
                </a:solidFill>
                <a:latin typeface="Montserrat Light"/>
              </a:rPr>
              <a:t>необходимых</a:t>
            </a:r>
            <a:r>
              <a:rPr lang="ru-RU" sz="2600" spc="23" dirty="0" smtClean="0">
                <a:solidFill>
                  <a:schemeClr val="bg1"/>
                </a:solidFill>
                <a:latin typeface="Montserrat Light"/>
              </a:rPr>
              <a:t>  </a:t>
            </a:r>
            <a:r>
              <a:rPr lang="ru-RU" sz="2600" spc="23" dirty="0">
                <a:solidFill>
                  <a:schemeClr val="bg1"/>
                </a:solidFill>
                <a:latin typeface="Montserrat Light"/>
              </a:rPr>
              <a:t>к</a:t>
            </a:r>
            <a:r>
              <a:rPr lang="en-US" sz="2600" spc="23" dirty="0" err="1" smtClean="0">
                <a:solidFill>
                  <a:schemeClr val="bg1"/>
                </a:solidFill>
                <a:latin typeface="Montserrat Light"/>
              </a:rPr>
              <a:t>омпетентностей</a:t>
            </a:r>
            <a:r>
              <a:rPr lang="en-US" sz="2600" spc="23" dirty="0" smtClean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3" dirty="0">
                <a:solidFill>
                  <a:schemeClr val="bg1"/>
                </a:solidFill>
                <a:latin typeface="Montserrat Light"/>
              </a:rPr>
              <a:t>и </a:t>
            </a:r>
            <a:r>
              <a:rPr lang="en-US" sz="2600" spc="23" dirty="0" err="1">
                <a:solidFill>
                  <a:schemeClr val="bg1"/>
                </a:solidFill>
                <a:latin typeface="Montserrat Light"/>
              </a:rPr>
              <a:t>запроса</a:t>
            </a:r>
            <a:r>
              <a:rPr lang="en-US" sz="2600" spc="23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3" dirty="0" err="1">
                <a:solidFill>
                  <a:schemeClr val="bg1"/>
                </a:solidFill>
                <a:latin typeface="Montserrat Light"/>
              </a:rPr>
              <a:t>на</a:t>
            </a:r>
            <a:r>
              <a:rPr lang="en-US" sz="2600" spc="23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3" dirty="0" err="1" smtClean="0">
                <a:solidFill>
                  <a:schemeClr val="bg1"/>
                </a:solidFill>
                <a:latin typeface="Montserrat Light"/>
              </a:rPr>
              <a:t>повышение</a:t>
            </a:r>
            <a:r>
              <a:rPr lang="ru-RU" sz="2600" spc="23" dirty="0" smtClean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3" dirty="0" err="1" smtClean="0">
                <a:solidFill>
                  <a:schemeClr val="bg1"/>
                </a:solidFill>
                <a:latin typeface="Montserrat Light"/>
              </a:rPr>
              <a:t>квалификации</a:t>
            </a:r>
            <a:endParaRPr lang="en-US" sz="2600" spc="23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0947" y="7333184"/>
            <a:ext cx="855801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307"/>
              </a:lnSpc>
              <a:buFont typeface="Arial" panose="020B0604020202020204" pitchFamily="34" charset="0"/>
              <a:buChar char="•"/>
            </a:pP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Способность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 smtClean="0">
                <a:solidFill>
                  <a:schemeClr val="bg1"/>
                </a:solidFill>
                <a:latin typeface="Montserrat Light"/>
              </a:rPr>
              <a:t>организовать</a:t>
            </a:r>
            <a:r>
              <a:rPr lang="ru-RU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 smtClean="0">
                <a:solidFill>
                  <a:schemeClr val="bg1"/>
                </a:solidFill>
                <a:latin typeface="Montserrat Light"/>
              </a:rPr>
              <a:t>предметную</a:t>
            </a:r>
            <a:r>
              <a:rPr lang="en-US" sz="2600" spc="22" dirty="0" smtClean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подготовку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школьников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к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участию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во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всероссийских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 smtClean="0">
                <a:solidFill>
                  <a:schemeClr val="bg1"/>
                </a:solidFill>
                <a:latin typeface="Montserrat Light"/>
              </a:rPr>
              <a:t>предметных</a:t>
            </a:r>
            <a:r>
              <a:rPr lang="ru-RU" sz="2600" spc="22" dirty="0" smtClean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 smtClean="0">
                <a:solidFill>
                  <a:schemeClr val="bg1"/>
                </a:solidFill>
                <a:latin typeface="Montserrat Light"/>
              </a:rPr>
              <a:t>олимпиадах</a:t>
            </a:r>
            <a:r>
              <a:rPr lang="en-US" sz="2600" spc="22" dirty="0" smtClean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на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необходимом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для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>
                <a:solidFill>
                  <a:schemeClr val="bg1"/>
                </a:solidFill>
                <a:latin typeface="Montserrat Light"/>
              </a:rPr>
              <a:t>этого</a:t>
            </a:r>
            <a:r>
              <a:rPr lang="en-US" sz="2600" spc="22" dirty="0">
                <a:solidFill>
                  <a:schemeClr val="bg1"/>
                </a:solidFill>
                <a:latin typeface="Montserrat Light"/>
              </a:rPr>
              <a:t> </a:t>
            </a:r>
            <a:r>
              <a:rPr lang="en-US" sz="2600" spc="22" dirty="0" err="1" smtClean="0">
                <a:solidFill>
                  <a:schemeClr val="bg1"/>
                </a:solidFill>
                <a:latin typeface="Montserrat Light"/>
              </a:rPr>
              <a:t>уровн</a:t>
            </a:r>
            <a:r>
              <a:rPr lang="ru-RU" sz="2600" spc="22" dirty="0">
                <a:solidFill>
                  <a:schemeClr val="bg1"/>
                </a:solidFill>
                <a:latin typeface="Montserrat Light"/>
              </a:rPr>
              <a:t>е</a:t>
            </a:r>
            <a:endParaRPr lang="en-US" sz="2600" spc="22" dirty="0">
              <a:solidFill>
                <a:schemeClr val="bg1"/>
              </a:solidFill>
              <a:latin typeface="Montserrat Light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9085856" y="2213285"/>
            <a:ext cx="914556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45"/>
              </a:lnSpc>
            </a:pPr>
            <a:r>
              <a:rPr lang="en-US" sz="4400" b="1" spc="-37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Показатели</a:t>
            </a:r>
            <a:r>
              <a:rPr lang="en-US" sz="4400" b="1" spc="-37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400" b="1" spc="-37" dirty="0" err="1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эффективности</a:t>
            </a:r>
            <a:endParaRPr lang="en-US" sz="4400" b="1" spc="-37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grpSp>
        <p:nvGrpSpPr>
          <p:cNvPr id="15" name="Group 2"/>
          <p:cNvGrpSpPr/>
          <p:nvPr/>
        </p:nvGrpSpPr>
        <p:grpSpPr>
          <a:xfrm rot="-5400000">
            <a:off x="11313514" y="-2533273"/>
            <a:ext cx="1857846" cy="8993160"/>
            <a:chOff x="0" y="0"/>
            <a:chExt cx="2369957" cy="13475357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2369957" cy="13475357"/>
            </a:xfrm>
            <a:custGeom>
              <a:avLst/>
              <a:gdLst/>
              <a:ahLst/>
              <a:cxnLst/>
              <a:rect l="l" t="t" r="r" b="b"/>
              <a:pathLst>
                <a:path w="2369957" h="13475357">
                  <a:moveTo>
                    <a:pt x="0" y="0"/>
                  </a:moveTo>
                  <a:lnTo>
                    <a:pt x="0" y="13475357"/>
                  </a:lnTo>
                  <a:lnTo>
                    <a:pt x="2369957" y="13475357"/>
                  </a:lnTo>
                  <a:lnTo>
                    <a:pt x="2369957" y="0"/>
                  </a:lnTo>
                  <a:lnTo>
                    <a:pt x="0" y="0"/>
                  </a:lnTo>
                  <a:close/>
                  <a:moveTo>
                    <a:pt x="2308997" y="13414397"/>
                  </a:moveTo>
                  <a:lnTo>
                    <a:pt x="59690" y="13414397"/>
                  </a:lnTo>
                  <a:lnTo>
                    <a:pt x="59690" y="59690"/>
                  </a:lnTo>
                  <a:lnTo>
                    <a:pt x="2308997" y="59690"/>
                  </a:lnTo>
                  <a:lnTo>
                    <a:pt x="2308997" y="1341439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11353800" y="11163300"/>
            <a:ext cx="6377673" cy="8207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571750" lvl="5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Наличие муниципальной Программы развития и поддержки талантов, и степень ее реализации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Динамика вовлечения школьников в участники всероссийских предметных олимпиад.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Количество </a:t>
            </a:r>
            <a:r>
              <a:rPr lang="ru-RU" sz="28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ИОП для одаренных школьников </a:t>
            </a:r>
            <a:endParaRPr lang="ru-RU" sz="2800" dirty="0" smtClean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% </a:t>
            </a:r>
            <a:r>
              <a:rPr lang="ru-RU" sz="28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педагогов, освоивших методики диагностики, развития и сопровождения одаренности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% </a:t>
            </a:r>
            <a:r>
              <a:rPr lang="ru-RU" sz="28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педагогов, имеющих предметную подготовку на </a:t>
            </a:r>
            <a:r>
              <a:rPr lang="ru-RU" sz="28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необходимом </a:t>
            </a:r>
            <a:r>
              <a:rPr lang="ru-RU" sz="28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уровне.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527131"/>
            <a:ext cx="988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Разработка муниципальной программы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мероприятий, направленной </a:t>
            </a:r>
            <a:r>
              <a:rPr lang="ru-RU" sz="3600" dirty="0" err="1" smtClean="0">
                <a:solidFill>
                  <a:schemeClr val="bg1"/>
                </a:solidFill>
              </a:rPr>
              <a:t>на: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на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8536" y="503217"/>
            <a:ext cx="13428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СИСТЕМА РАЗВИТИЯ ТАЛАНТА: действия и показатели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654" y="325526"/>
            <a:ext cx="1219200" cy="12192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9565912" y="3459351"/>
            <a:ext cx="8415024" cy="63248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муниципальной Программы развития и поддержки </a:t>
            </a:r>
            <a:r>
              <a:rPr lang="ru-RU" sz="2800" dirty="0" smtClean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талантов.</a:t>
            </a:r>
            <a:endParaRPr lang="ru-RU" sz="2000" dirty="0">
              <a:solidFill>
                <a:srgbClr val="10609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вовлечения школьников в участники всероссийских предметных олимпиад.</a:t>
            </a:r>
            <a:endParaRPr lang="ru-RU" sz="2000" dirty="0">
              <a:solidFill>
                <a:srgbClr val="10609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ИОП для одаренных школьников </a:t>
            </a:r>
            <a:endParaRPr lang="ru-RU" sz="2800" dirty="0" smtClean="0">
              <a:solidFill>
                <a:srgbClr val="10609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ru-RU" sz="2800" dirty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педагогов, освоивших методики диагностики, развития и сопровождения </a:t>
            </a:r>
            <a:r>
              <a:rPr lang="ru-RU" sz="2800" dirty="0" smtClean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одаренности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1060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педагогов, имеющих достаточную предметную подготовку</a:t>
            </a:r>
            <a:endParaRPr lang="ru-RU" sz="2000" dirty="0">
              <a:solidFill>
                <a:srgbClr val="10609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ru-RU" dirty="0">
              <a:solidFill>
                <a:srgbClr val="1060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333619" y="-5892826"/>
            <a:ext cx="2220851" cy="16006746"/>
            <a:chOff x="0" y="0"/>
            <a:chExt cx="1999489" cy="14411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9489" cy="14411278"/>
            </a:xfrm>
            <a:custGeom>
              <a:avLst/>
              <a:gdLst/>
              <a:ahLst/>
              <a:cxnLst/>
              <a:rect l="l" t="t" r="r" b="b"/>
              <a:pathLst>
                <a:path w="1999489" h="14411278">
                  <a:moveTo>
                    <a:pt x="0" y="0"/>
                  </a:moveTo>
                  <a:lnTo>
                    <a:pt x="0" y="14411278"/>
                  </a:lnTo>
                  <a:lnTo>
                    <a:pt x="1999489" y="14411278"/>
                  </a:lnTo>
                  <a:lnTo>
                    <a:pt x="1999489" y="0"/>
                  </a:lnTo>
                  <a:lnTo>
                    <a:pt x="0" y="0"/>
                  </a:lnTo>
                  <a:close/>
                  <a:moveTo>
                    <a:pt x="1938529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1938529" y="59690"/>
                  </a:lnTo>
                  <a:lnTo>
                    <a:pt x="1938529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895600" y="1790700"/>
            <a:ext cx="1502327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5500" b="1" spc="522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</a:t>
            </a:r>
            <a:r>
              <a:rPr lang="ru-RU" sz="5500" b="1" spc="522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ПРОФОРИЕНТАЦИИ</a:t>
            </a:r>
            <a:endParaRPr lang="en-US" sz="5500" b="1" spc="522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0" y="4223225"/>
            <a:ext cx="18288000" cy="625203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961849"/>
            <a:ext cx="2139039" cy="213903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69102"/>
              </p:ext>
            </p:extLst>
          </p:nvPr>
        </p:nvGraphicFramePr>
        <p:xfrm>
          <a:off x="232064" y="5295900"/>
          <a:ext cx="17823872" cy="339191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28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1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 dirty="0">
                          <a:effectLst/>
                        </a:rPr>
                        <a:t>Система профориентации</a:t>
                      </a:r>
                      <a:endParaRPr lang="ru-RU" sz="2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>
                          <a:effectLst/>
                        </a:rPr>
                        <a:t>10/16</a:t>
                      </a:r>
                      <a:endParaRPr lang="ru-RU" sz="2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kern="1200" dirty="0">
                          <a:effectLst/>
                        </a:rPr>
                        <a:t>62,5%</a:t>
                      </a:r>
                      <a:endParaRPr lang="ru-RU" sz="2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669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kern="1200" dirty="0">
                          <a:effectLst/>
                        </a:rPr>
                        <a:t>Система профориентации обоснована </a:t>
                      </a:r>
                      <a:br>
                        <a:rPr lang="ru-RU" sz="2600" b="0" kern="1200" dirty="0">
                          <a:effectLst/>
                        </a:rPr>
                      </a:br>
                      <a:r>
                        <a:rPr lang="ru-RU" sz="2600" b="0" kern="1200" dirty="0">
                          <a:effectLst/>
                        </a:rPr>
                        <a:t>Региональные показатели либо не соответствуют системе, либо соответствуют частично</a:t>
                      </a:r>
                      <a:br>
                        <a:rPr lang="ru-RU" sz="2600" b="0" kern="1200" dirty="0">
                          <a:effectLst/>
                        </a:rPr>
                      </a:br>
                      <a:r>
                        <a:rPr lang="ru-RU" sz="2600" b="0" kern="1200" dirty="0">
                          <a:effectLst/>
                        </a:rPr>
                        <a:t>Мониторинг показателей отсутствует</a:t>
                      </a:r>
                      <a:br>
                        <a:rPr lang="ru-RU" sz="2600" b="0" kern="1200" dirty="0">
                          <a:effectLst/>
                        </a:rPr>
                      </a:br>
                      <a:r>
                        <a:rPr lang="ru-RU" sz="2600" b="0" kern="1200" dirty="0">
                          <a:effectLst/>
                        </a:rPr>
                        <a:t>Анализ результатов мониторинга отсутствует</a:t>
                      </a:r>
                      <a:br>
                        <a:rPr lang="ru-RU" sz="2600" b="0" kern="1200" dirty="0">
                          <a:effectLst/>
                        </a:rPr>
                      </a:br>
                      <a:r>
                        <a:rPr lang="ru-RU" sz="2600" b="0" kern="1200" dirty="0">
                          <a:effectLst/>
                        </a:rPr>
                        <a:t>Адресные рекомендации по результатам анализа отсутствуют</a:t>
                      </a:r>
                      <a:br>
                        <a:rPr lang="ru-RU" sz="2600" b="0" kern="1200" dirty="0">
                          <a:effectLst/>
                        </a:rPr>
                      </a:br>
                      <a:r>
                        <a:rPr lang="ru-RU" sz="2600" b="0" kern="1200" dirty="0">
                          <a:effectLst/>
                        </a:rPr>
                        <a:t>Управленческие решения по результатам анализа отсутствуют</a:t>
                      </a:r>
                      <a:br>
                        <a:rPr lang="ru-RU" sz="2600" b="0" kern="1200" dirty="0">
                          <a:effectLst/>
                        </a:rPr>
                      </a:br>
                      <a:r>
                        <a:rPr lang="ru-RU" sz="2600" b="0" kern="1200" dirty="0">
                          <a:effectLst/>
                        </a:rPr>
                        <a:t>Систематически проводятся отдельные мероприятия по направлению</a:t>
                      </a:r>
                      <a:endParaRPr lang="ru-RU" sz="2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988248" y="1542106"/>
            <a:ext cx="8229600" cy="7202789"/>
            <a:chOff x="0" y="0"/>
            <a:chExt cx="7409317" cy="6484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9317" cy="6484853"/>
            </a:xfrm>
            <a:custGeom>
              <a:avLst/>
              <a:gdLst/>
              <a:ahLst/>
              <a:cxnLst/>
              <a:rect l="l" t="t" r="r" b="b"/>
              <a:pathLst>
                <a:path w="7409317" h="6484853">
                  <a:moveTo>
                    <a:pt x="0" y="0"/>
                  </a:moveTo>
                  <a:lnTo>
                    <a:pt x="0" y="6484853"/>
                  </a:lnTo>
                  <a:lnTo>
                    <a:pt x="7409317" y="6484853"/>
                  </a:lnTo>
                  <a:lnTo>
                    <a:pt x="7409317" y="0"/>
                  </a:lnTo>
                  <a:lnTo>
                    <a:pt x="0" y="0"/>
                  </a:lnTo>
                  <a:close/>
                  <a:moveTo>
                    <a:pt x="7348357" y="6423893"/>
                  </a:moveTo>
                  <a:lnTo>
                    <a:pt x="59690" y="6423893"/>
                  </a:lnTo>
                  <a:lnTo>
                    <a:pt x="59690" y="59690"/>
                  </a:lnTo>
                  <a:lnTo>
                    <a:pt x="7348357" y="59690"/>
                  </a:lnTo>
                  <a:lnTo>
                    <a:pt x="7348357" y="6423893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28700" y="-1"/>
            <a:ext cx="9480265" cy="10287001"/>
          </a:xfrm>
          <a:prstGeom prst="rect">
            <a:avLst/>
          </a:prstGeom>
          <a:solidFill>
            <a:srgbClr val="10609D"/>
          </a:solidFill>
        </p:spPr>
      </p:sp>
      <p:sp>
        <p:nvSpPr>
          <p:cNvPr id="7" name="TextBox 7"/>
          <p:cNvSpPr txBox="1"/>
          <p:nvPr/>
        </p:nvSpPr>
        <p:spPr>
          <a:xfrm>
            <a:off x="11811000" y="1587395"/>
            <a:ext cx="6119732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r>
              <a:rPr lang="ru-RU" sz="4800" b="1" spc="-48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Проекты системы профориентации в Красноярском крае</a:t>
            </a:r>
            <a:endParaRPr lang="en-US" sz="4200" b="1" spc="-42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743018" y="5358589"/>
            <a:ext cx="8057203" cy="4491878"/>
          </a:xfrm>
          <a:prstGeom prst="rect">
            <a:avLst/>
          </a:prstGeom>
          <a:solidFill>
            <a:srgbClr val="FFFFFF">
              <a:alpha val="86666"/>
            </a:srgbClr>
          </a:solidFill>
        </p:spPr>
      </p:sp>
      <p:sp>
        <p:nvSpPr>
          <p:cNvPr id="10" name="AutoShape 8"/>
          <p:cNvSpPr/>
          <p:nvPr/>
        </p:nvSpPr>
        <p:spPr>
          <a:xfrm>
            <a:off x="1743018" y="421435"/>
            <a:ext cx="8057203" cy="4491878"/>
          </a:xfrm>
          <a:prstGeom prst="rect">
            <a:avLst/>
          </a:prstGeom>
          <a:solidFill>
            <a:srgbClr val="FFFFFF">
              <a:alpha val="86666"/>
            </a:srgbClr>
          </a:solidFill>
        </p:spPr>
      </p:sp>
      <p:sp>
        <p:nvSpPr>
          <p:cNvPr id="11" name="TextBox 10"/>
          <p:cNvSpPr txBox="1"/>
          <p:nvPr/>
        </p:nvSpPr>
        <p:spPr>
          <a:xfrm>
            <a:off x="4411728" y="742604"/>
            <a:ext cx="2714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 2016 г</a:t>
            </a:r>
            <a:endParaRPr lang="ru-RU" sz="4800" b="1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1470" y="1932535"/>
            <a:ext cx="78609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Программа ранней профессиональной подготовки и профориентации школьников </a:t>
            </a:r>
            <a:r>
              <a:rPr lang="ru-RU" sz="4000" dirty="0" err="1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ЮниорПрофи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 (</a:t>
            </a:r>
            <a:r>
              <a:rPr lang="ru-RU" sz="4000" dirty="0" err="1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JuniorSkills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)</a:t>
            </a:r>
            <a:endParaRPr lang="ru-RU" sz="4000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7565" y="6850646"/>
            <a:ext cx="7608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Красноярский </a:t>
            </a:r>
            <a:r>
              <a:rPr lang="ru-RU" sz="40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край стал победителем конкурсного отбора 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на </a:t>
            </a:r>
            <a:r>
              <a:rPr lang="ru-RU" sz="40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право реализации 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проекта </a:t>
            </a:r>
            <a:r>
              <a:rPr lang="ru-RU" sz="40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«Билет в будущее»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1728" y="5568984"/>
            <a:ext cx="2714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 2019 г</a:t>
            </a:r>
            <a:endParaRPr lang="ru-RU" sz="4800" b="1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7221" y="4727566"/>
            <a:ext cx="7750779" cy="555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936794" y="-3567348"/>
            <a:ext cx="1553048" cy="8858246"/>
            <a:chOff x="0" y="0"/>
            <a:chExt cx="2369957" cy="13475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9957" cy="13475357"/>
            </a:xfrm>
            <a:custGeom>
              <a:avLst/>
              <a:gdLst/>
              <a:ahLst/>
              <a:cxnLst/>
              <a:rect l="l" t="t" r="r" b="b"/>
              <a:pathLst>
                <a:path w="2369957" h="13475357">
                  <a:moveTo>
                    <a:pt x="0" y="0"/>
                  </a:moveTo>
                  <a:lnTo>
                    <a:pt x="0" y="13475357"/>
                  </a:lnTo>
                  <a:lnTo>
                    <a:pt x="2369957" y="13475357"/>
                  </a:lnTo>
                  <a:lnTo>
                    <a:pt x="2369957" y="0"/>
                  </a:lnTo>
                  <a:lnTo>
                    <a:pt x="0" y="0"/>
                  </a:lnTo>
                  <a:close/>
                  <a:moveTo>
                    <a:pt x="2308997" y="13414397"/>
                  </a:moveTo>
                  <a:lnTo>
                    <a:pt x="59690" y="13414397"/>
                  </a:lnTo>
                  <a:lnTo>
                    <a:pt x="59690" y="59690"/>
                  </a:lnTo>
                  <a:lnTo>
                    <a:pt x="2308997" y="59690"/>
                  </a:lnTo>
                  <a:lnTo>
                    <a:pt x="2308997" y="1341439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9217797" y="2178462"/>
            <a:ext cx="92499" cy="7564170"/>
          </a:xfrm>
          <a:prstGeom prst="rect">
            <a:avLst/>
          </a:prstGeom>
          <a:solidFill>
            <a:srgbClr val="10609D">
              <a:alpha val="9803"/>
            </a:srgbClr>
          </a:solidFill>
        </p:spPr>
      </p:sp>
      <p:sp>
        <p:nvSpPr>
          <p:cNvPr id="9" name="TextBox 9"/>
          <p:cNvSpPr txBox="1"/>
          <p:nvPr/>
        </p:nvSpPr>
        <p:spPr>
          <a:xfrm>
            <a:off x="609600" y="585703"/>
            <a:ext cx="1832736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ru-RU" sz="4400" b="1" spc="-48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ПРОФОРИЕНТАЦИИ: </a:t>
            </a:r>
            <a:r>
              <a:rPr lang="ru-RU" sz="4000" b="1" spc="-48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ПРОБЛЕМЫ  И ДЕЙСТВИЯ</a:t>
            </a:r>
            <a:endParaRPr lang="en-US" sz="4000" b="1" spc="-48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19800" y="3429000"/>
            <a:ext cx="4270309" cy="4458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ru-RU" sz="2600" b="1" spc="23" dirty="0" smtClean="0">
                <a:solidFill>
                  <a:schemeClr val="bg1"/>
                </a:solidFill>
                <a:latin typeface="Montserrat Light"/>
              </a:rPr>
              <a:t>Отсутствие </a:t>
            </a:r>
            <a:r>
              <a:rPr lang="ru-RU" sz="2600" b="1" spc="23" dirty="0">
                <a:solidFill>
                  <a:schemeClr val="bg1"/>
                </a:solidFill>
                <a:latin typeface="Montserrat Light"/>
              </a:rPr>
              <a:t>системного взаимодействия между образовательными организациями общего, дополнительного и профессионального образования</a:t>
            </a:r>
            <a:endParaRPr lang="en-US" sz="2600" b="1" spc="23" dirty="0">
              <a:solidFill>
                <a:schemeClr val="bg1"/>
              </a:solidFill>
              <a:latin typeface="Montserrat Light"/>
            </a:endParaRPr>
          </a:p>
        </p:txBody>
      </p:sp>
      <p:grpSp>
        <p:nvGrpSpPr>
          <p:cNvPr id="15" name="Group 2"/>
          <p:cNvGrpSpPr/>
          <p:nvPr/>
        </p:nvGrpSpPr>
        <p:grpSpPr>
          <a:xfrm rot="-5400000">
            <a:off x="12986628" y="-3591078"/>
            <a:ext cx="1548840" cy="8901504"/>
            <a:chOff x="0" y="0"/>
            <a:chExt cx="2369957" cy="13475357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2369957" cy="13475357"/>
            </a:xfrm>
            <a:custGeom>
              <a:avLst/>
              <a:gdLst/>
              <a:ahLst/>
              <a:cxnLst/>
              <a:rect l="l" t="t" r="r" b="b"/>
              <a:pathLst>
                <a:path w="2369957" h="13475357">
                  <a:moveTo>
                    <a:pt x="0" y="0"/>
                  </a:moveTo>
                  <a:lnTo>
                    <a:pt x="0" y="13475357"/>
                  </a:lnTo>
                  <a:lnTo>
                    <a:pt x="2369957" y="13475357"/>
                  </a:lnTo>
                  <a:lnTo>
                    <a:pt x="2369957" y="0"/>
                  </a:lnTo>
                  <a:lnTo>
                    <a:pt x="0" y="0"/>
                  </a:lnTo>
                  <a:close/>
                  <a:moveTo>
                    <a:pt x="2308997" y="13414397"/>
                  </a:moveTo>
                  <a:lnTo>
                    <a:pt x="59690" y="13414397"/>
                  </a:lnTo>
                  <a:lnTo>
                    <a:pt x="59690" y="59690"/>
                  </a:lnTo>
                  <a:lnTo>
                    <a:pt x="2308997" y="59690"/>
                  </a:lnTo>
                  <a:lnTo>
                    <a:pt x="2308997" y="13414397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17" name="TextBox 16"/>
          <p:cNvSpPr txBox="1"/>
          <p:nvPr/>
        </p:nvSpPr>
        <p:spPr>
          <a:xfrm>
            <a:off x="13237624" y="3446067"/>
            <a:ext cx="49741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На уровне региона</a:t>
            </a:r>
            <a:r>
              <a:rPr lang="ru-RU" sz="2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: создание межведомственной координационной комиссии по реализации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68914" y="6904644"/>
            <a:ext cx="47904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b="1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На </a:t>
            </a:r>
            <a:r>
              <a:rPr lang="ru-RU" sz="2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уровне муниципалитетов: создание муниципальных дорожных карт по реализации полного цикла проекта 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95257" y="3089507"/>
            <a:ext cx="5308523" cy="5399816"/>
            <a:chOff x="-61998" y="2897530"/>
            <a:chExt cx="5253990" cy="5317386"/>
          </a:xfrm>
        </p:grpSpPr>
        <p:pic>
          <p:nvPicPr>
            <p:cNvPr id="2050" name="Picture 2" descr="Картинки по запросу профориентаци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93" y="3278785"/>
              <a:ext cx="4649809" cy="4572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-61998" y="2897530"/>
              <a:ext cx="5253990" cy="5317386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685800" y="3543300"/>
              <a:ext cx="3640589" cy="3733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3" y="347451"/>
            <a:ext cx="1219200" cy="1219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1790" y="2141630"/>
            <a:ext cx="2416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48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ПРОБЛЕМА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761048" y="2141630"/>
            <a:ext cx="2110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-48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РЕШЕНИЕ</a:t>
            </a:r>
          </a:p>
        </p:txBody>
      </p:sp>
    </p:spTree>
    <p:extLst>
      <p:ext uri="{BB962C8B-B14F-4D97-AF65-F5344CB8AC3E}">
        <p14:creationId xmlns:p14="http://schemas.microsoft.com/office/powerpoint/2010/main" val="33236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874147" y="-5780943"/>
            <a:ext cx="2220851" cy="16006746"/>
            <a:chOff x="0" y="0"/>
            <a:chExt cx="1999489" cy="14411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9489" cy="14411278"/>
            </a:xfrm>
            <a:custGeom>
              <a:avLst/>
              <a:gdLst/>
              <a:ahLst/>
              <a:cxnLst/>
              <a:rect l="l" t="t" r="r" b="b"/>
              <a:pathLst>
                <a:path w="1999489" h="14411278">
                  <a:moveTo>
                    <a:pt x="0" y="0"/>
                  </a:moveTo>
                  <a:lnTo>
                    <a:pt x="0" y="14411278"/>
                  </a:lnTo>
                  <a:lnTo>
                    <a:pt x="1999489" y="14411278"/>
                  </a:lnTo>
                  <a:lnTo>
                    <a:pt x="1999489" y="0"/>
                  </a:lnTo>
                  <a:lnTo>
                    <a:pt x="0" y="0"/>
                  </a:lnTo>
                  <a:close/>
                  <a:moveTo>
                    <a:pt x="1938529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1938529" y="59690"/>
                  </a:lnTo>
                  <a:lnTo>
                    <a:pt x="1938529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472935" y="1249736"/>
            <a:ext cx="15023272" cy="1777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4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РАБОТЫ СО ШКОЛАМИ С НИЗКИМИ ОБРАЗОВАТЕЛЬНЫМИ РЕЗУЛЬТАТАМИ</a:t>
            </a:r>
            <a:endParaRPr lang="en-US" sz="4400" b="1" spc="-56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0" y="4223225"/>
            <a:ext cx="18288000" cy="625203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1" name="Группа 10"/>
          <p:cNvGrpSpPr/>
          <p:nvPr/>
        </p:nvGrpSpPr>
        <p:grpSpPr>
          <a:xfrm>
            <a:off x="207165" y="1089185"/>
            <a:ext cx="2265770" cy="2193408"/>
            <a:chOff x="15708495" y="1033059"/>
            <a:chExt cx="2265770" cy="2193408"/>
          </a:xfrm>
          <a:solidFill>
            <a:srgbClr val="FFFF00"/>
          </a:solidFill>
        </p:grpSpPr>
        <p:sp>
          <p:nvSpPr>
            <p:cNvPr id="6" name="Овал 5"/>
            <p:cNvSpPr/>
            <p:nvPr/>
          </p:nvSpPr>
          <p:spPr>
            <a:xfrm>
              <a:off x="15708495" y="1033059"/>
              <a:ext cx="2265770" cy="219340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люс 7"/>
            <p:cNvSpPr/>
            <p:nvPr/>
          </p:nvSpPr>
          <p:spPr>
            <a:xfrm>
              <a:off x="16222553" y="1347906"/>
              <a:ext cx="1199555" cy="1088553"/>
            </a:xfrm>
            <a:prstGeom prst="mathPlu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Минус 9"/>
            <p:cNvSpPr/>
            <p:nvPr/>
          </p:nvSpPr>
          <p:spPr>
            <a:xfrm>
              <a:off x="16328806" y="2197574"/>
              <a:ext cx="1025148" cy="736138"/>
            </a:xfrm>
            <a:prstGeom prst="mathMinu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31067"/>
              </p:ext>
            </p:extLst>
          </p:nvPr>
        </p:nvGraphicFramePr>
        <p:xfrm>
          <a:off x="207164" y="4533900"/>
          <a:ext cx="17780779" cy="3810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256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Система работы со школами с низкими образовательными результатами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7/13</a:t>
                      </a:r>
                      <a:endParaRPr lang="ru-RU" sz="26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53,8%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57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effectLst/>
                        </a:rPr>
                        <a:t>Методика работы со школами с низкими образовательными результатами обоснована частично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Региональные показатели либо не соответствуют методике, либо соответствуют частично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Мониторинг показателей проводится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Анализ результатов мониторинга проводится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Адресные рекомендации по результатам анализа отсутствуют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Управленческие решения по результатам анализа отсутствуют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Систематически проводятся отдельные мероприятия по направлению</a:t>
                      </a:r>
                      <a:endParaRPr lang="ru-RU" sz="260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4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7237" y="0"/>
            <a:ext cx="9937162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29545" y="1845623"/>
            <a:ext cx="9937162" cy="68480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u="sng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Краевой </a:t>
            </a:r>
            <a:r>
              <a:rPr lang="en-US" sz="4000" b="1" u="sng" spc="200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проект</a:t>
            </a:r>
            <a:r>
              <a:rPr lang="en-US" sz="4000" b="1" u="sng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endParaRPr lang="ru-RU" sz="4000" b="1" u="sng" spc="200" dirty="0" smtClean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algn="ctr">
              <a:spcBef>
                <a:spcPts val="600"/>
              </a:spcBef>
            </a:pP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«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Повышение</a:t>
            </a:r>
            <a:r>
              <a:rPr lang="ru-RU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качества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образования 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в</a:t>
            </a:r>
            <a:r>
              <a:rPr lang="ru-RU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школах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 </a:t>
            </a:r>
            <a:r>
              <a:rPr lang="en-US" sz="4000" b="1" spc="200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низкими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ru-RU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р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езультатами</a:t>
            </a:r>
            <a:r>
              <a:rPr lang="ru-RU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обучения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и в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школах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,</a:t>
            </a:r>
            <a:r>
              <a:rPr lang="ru-RU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функционирующих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в</a:t>
            </a:r>
            <a:r>
              <a:rPr lang="ru-RU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неблагоприятных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социальных</a:t>
            </a:r>
            <a:r>
              <a:rPr lang="ru-RU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условиях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, </a:t>
            </a:r>
            <a:r>
              <a:rPr lang="en-US" sz="4000" b="1" spc="200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путем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реализации</a:t>
            </a:r>
            <a:r>
              <a:rPr lang="ru-RU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региональных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проектов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и</a:t>
            </a:r>
            <a:r>
              <a:rPr lang="ru-RU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распространение</a:t>
            </a:r>
            <a:r>
              <a:rPr lang="en-US" sz="4000" b="1" spc="2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их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200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результатов</a:t>
            </a:r>
            <a:r>
              <a:rPr lang="en-US" sz="4000" b="1" spc="2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»</a:t>
            </a:r>
          </a:p>
        </p:txBody>
      </p:sp>
      <p:grpSp>
        <p:nvGrpSpPr>
          <p:cNvPr id="7" name="Group 5"/>
          <p:cNvGrpSpPr/>
          <p:nvPr/>
        </p:nvGrpSpPr>
        <p:grpSpPr>
          <a:xfrm>
            <a:off x="14478000" y="3924300"/>
            <a:ext cx="3657600" cy="3124200"/>
            <a:chOff x="7309481" y="-6909538"/>
            <a:chExt cx="5981282" cy="7585020"/>
          </a:xfrm>
        </p:grpSpPr>
        <p:grpSp>
          <p:nvGrpSpPr>
            <p:cNvPr id="8" name="Group 6"/>
            <p:cNvGrpSpPr/>
            <p:nvPr/>
          </p:nvGrpSpPr>
          <p:grpSpPr>
            <a:xfrm>
              <a:off x="7309481" y="-6909538"/>
              <a:ext cx="5981282" cy="7585020"/>
              <a:chOff x="4543957" y="-4295331"/>
              <a:chExt cx="3718279" cy="4715246"/>
            </a:xfrm>
          </p:grpSpPr>
          <p:sp>
            <p:nvSpPr>
              <p:cNvPr id="10" name="Freeform 7"/>
              <p:cNvSpPr/>
              <p:nvPr/>
            </p:nvSpPr>
            <p:spPr>
              <a:xfrm>
                <a:off x="4543957" y="-4295331"/>
                <a:ext cx="3718279" cy="4715246"/>
              </a:xfrm>
              <a:custGeom>
                <a:avLst/>
                <a:gdLst/>
                <a:ahLst/>
                <a:cxnLst/>
                <a:rect l="l" t="t" r="r" b="b"/>
                <a:pathLst>
                  <a:path w="3718279" h="4715246">
                    <a:moveTo>
                      <a:pt x="0" y="0"/>
                    </a:moveTo>
                    <a:lnTo>
                      <a:pt x="0" y="4715246"/>
                    </a:lnTo>
                    <a:lnTo>
                      <a:pt x="3718279" y="4715246"/>
                    </a:lnTo>
                    <a:lnTo>
                      <a:pt x="3718279" y="0"/>
                    </a:lnTo>
                    <a:lnTo>
                      <a:pt x="0" y="0"/>
                    </a:lnTo>
                    <a:close/>
                    <a:moveTo>
                      <a:pt x="3657319" y="4654285"/>
                    </a:moveTo>
                    <a:lnTo>
                      <a:pt x="59690" y="4654285"/>
                    </a:lnTo>
                    <a:lnTo>
                      <a:pt x="59690" y="59690"/>
                    </a:lnTo>
                    <a:lnTo>
                      <a:pt x="3657319" y="59690"/>
                    </a:lnTo>
                    <a:lnTo>
                      <a:pt x="3657319" y="4654285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9" name="TextBox 8"/>
            <p:cNvSpPr txBox="1"/>
            <p:nvPr/>
          </p:nvSpPr>
          <p:spPr>
            <a:xfrm>
              <a:off x="7745147" y="-5607160"/>
              <a:ext cx="5545616" cy="3927743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>
                <a:lnSpc>
                  <a:spcPts val="6256"/>
                </a:lnSpc>
              </a:pPr>
              <a:r>
                <a:rPr lang="en-US" sz="2600" b="1" spc="-52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36 </a:t>
              </a:r>
              <a:r>
                <a:rPr lang="en-US" sz="2600" b="1" spc="-52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школ</a:t>
              </a:r>
              <a:r>
                <a:rPr lang="en-US" sz="2600" b="1" spc="-52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600" b="1" spc="-52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из</a:t>
              </a:r>
              <a:r>
                <a:rPr lang="en-US" sz="2600" b="1" spc="-52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25 </a:t>
              </a:r>
              <a:r>
                <a:rPr lang="en-US" sz="2600" b="1" spc="-52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муниципалитетов</a:t>
              </a:r>
              <a:endParaRPr lang="en-US" sz="2600" b="1" spc="-52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10108375" y="7027031"/>
            <a:ext cx="3588753" cy="3259969"/>
            <a:chOff x="550512" y="4433682"/>
            <a:chExt cx="8291363" cy="7834669"/>
          </a:xfrm>
        </p:grpSpPr>
        <p:grpSp>
          <p:nvGrpSpPr>
            <p:cNvPr id="12" name="Group 14"/>
            <p:cNvGrpSpPr/>
            <p:nvPr/>
          </p:nvGrpSpPr>
          <p:grpSpPr>
            <a:xfrm>
              <a:off x="550512" y="4683331"/>
              <a:ext cx="8291363" cy="7585020"/>
              <a:chOff x="342227" y="2911404"/>
              <a:chExt cx="5154347" cy="4715246"/>
            </a:xfrm>
          </p:grpSpPr>
          <p:sp>
            <p:nvSpPr>
              <p:cNvPr id="14" name="Freeform 15"/>
              <p:cNvSpPr/>
              <p:nvPr/>
            </p:nvSpPr>
            <p:spPr>
              <a:xfrm>
                <a:off x="342227" y="2911404"/>
                <a:ext cx="5154347" cy="4715246"/>
              </a:xfrm>
              <a:custGeom>
                <a:avLst/>
                <a:gdLst/>
                <a:ahLst/>
                <a:cxnLst/>
                <a:rect l="l" t="t" r="r" b="b"/>
                <a:pathLst>
                  <a:path w="5154347" h="4715246">
                    <a:moveTo>
                      <a:pt x="0" y="0"/>
                    </a:moveTo>
                    <a:lnTo>
                      <a:pt x="0" y="4715246"/>
                    </a:lnTo>
                    <a:lnTo>
                      <a:pt x="5154347" y="4715246"/>
                    </a:lnTo>
                    <a:lnTo>
                      <a:pt x="5154347" y="0"/>
                    </a:lnTo>
                    <a:lnTo>
                      <a:pt x="0" y="0"/>
                    </a:lnTo>
                    <a:close/>
                    <a:moveTo>
                      <a:pt x="5093388" y="4654285"/>
                    </a:moveTo>
                    <a:lnTo>
                      <a:pt x="59690" y="4654285"/>
                    </a:lnTo>
                    <a:lnTo>
                      <a:pt x="59690" y="59690"/>
                    </a:lnTo>
                    <a:lnTo>
                      <a:pt x="5093388" y="59690"/>
                    </a:lnTo>
                    <a:lnTo>
                      <a:pt x="5093388" y="4654285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  <a:ln>
                <a:noFill/>
              </a:ln>
            </p:spPr>
          </p:sp>
        </p:grpSp>
        <p:sp>
          <p:nvSpPr>
            <p:cNvPr id="13" name="TextBox 16"/>
            <p:cNvSpPr txBox="1"/>
            <p:nvPr/>
          </p:nvSpPr>
          <p:spPr>
            <a:xfrm>
              <a:off x="1207829" y="4433682"/>
              <a:ext cx="7314417" cy="582496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marL="0" lvl="1" algn="ctr">
                <a:lnSpc>
                  <a:spcPts val="6256"/>
                </a:lnSpc>
              </a:pPr>
              <a:r>
                <a:rPr lang="ru-RU" sz="2500" b="1" spc="-52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В крае </a:t>
              </a:r>
              <a:r>
                <a:rPr lang="ru-RU" sz="2500" b="1" spc="-52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б</a:t>
              </a:r>
              <a:r>
                <a:rPr lang="en-US" sz="2500" b="1" spc="-52" dirty="0" err="1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олее</a:t>
              </a:r>
              <a:r>
                <a:rPr lang="en-US" sz="2500" b="1" spc="-52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500" b="1" spc="-52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400 </a:t>
              </a:r>
              <a:r>
                <a:rPr lang="en-US" sz="2500" b="1" spc="-52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школ</a:t>
              </a:r>
              <a:r>
                <a:rPr lang="en-US" sz="2500" b="1" spc="-52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ru-RU" sz="2500" b="1" spc="-52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500" b="1" spc="-52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с </a:t>
              </a:r>
              <a:r>
                <a:rPr lang="en-US" sz="2500" b="1" spc="-52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низкими</a:t>
              </a:r>
              <a:r>
                <a:rPr lang="en-US" sz="2500" b="1" spc="-52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500" b="1" spc="-52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результатами</a:t>
              </a:r>
              <a:endParaRPr lang="en-US" sz="2500" b="1" spc="-52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pic>
        <p:nvPicPr>
          <p:cNvPr id="1044" name="Picture 20" descr="https://clip.cookdiary.net/sites/default/files/wallpaper/libra-clipart/244664/libra-clipart-transparent-244664-211646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0" y="913248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802180"/>
            <a:ext cx="10210800" cy="8986841"/>
            <a:chOff x="461193" y="1530356"/>
            <a:chExt cx="17976535" cy="5976359"/>
          </a:xfrm>
        </p:grpSpPr>
        <p:sp>
          <p:nvSpPr>
            <p:cNvPr id="9" name="AutoShape 3"/>
            <p:cNvSpPr/>
            <p:nvPr/>
          </p:nvSpPr>
          <p:spPr>
            <a:xfrm>
              <a:off x="461193" y="1530356"/>
              <a:ext cx="17976535" cy="5976359"/>
            </a:xfrm>
            <a:prstGeom prst="rect">
              <a:avLst/>
            </a:prstGeom>
            <a:solidFill>
              <a:srgbClr val="FFFFFF">
                <a:alpha val="82000"/>
              </a:srgbClr>
            </a:solidFill>
          </p:spPr>
        </p:sp>
        <p:sp>
          <p:nvSpPr>
            <p:cNvPr id="10" name="TextBox 2"/>
            <p:cNvSpPr txBox="1"/>
            <p:nvPr/>
          </p:nvSpPr>
          <p:spPr>
            <a:xfrm>
              <a:off x="1317010" y="1858139"/>
              <a:ext cx="16264900" cy="48170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ts val="1000"/>
                </a:spcBef>
              </a:pPr>
              <a:endParaRPr lang="ru-RU" sz="3172" b="1" spc="-31" dirty="0" smtClean="0">
                <a:solidFill>
                  <a:srgbClr val="10609D"/>
                </a:solidFill>
                <a:latin typeface="Montserrat Light"/>
              </a:endParaRPr>
            </a:p>
            <a:p>
              <a:pPr marL="457200" indent="-457200">
                <a:spcBef>
                  <a:spcPts val="1000"/>
                </a:spcBef>
                <a:buFont typeface="Wingdings" panose="05000000000000000000" pitchFamily="2" charset="2"/>
                <a:buChar char="Ø"/>
              </a:pPr>
              <a:r>
                <a:rPr lang="ru-RU" sz="3172" b="1" spc="-31" dirty="0">
                  <a:solidFill>
                    <a:srgbClr val="10609D"/>
                  </a:solidFill>
                  <a:latin typeface="Montserrat Light"/>
                </a:rPr>
                <a:t>М</a:t>
              </a:r>
              <a:r>
                <a:rPr lang="ru-RU" sz="3172" b="1" spc="-31" dirty="0" smtClean="0">
                  <a:solidFill>
                    <a:srgbClr val="10609D"/>
                  </a:solidFill>
                  <a:latin typeface="Montserrat Light"/>
                </a:rPr>
                <a:t>униципальный комплекс мер на </a:t>
              </a:r>
              <a:r>
                <a:rPr lang="ru-RU" sz="3172" b="1" spc="-31" dirty="0">
                  <a:solidFill>
                    <a:srgbClr val="10609D"/>
                  </a:solidFill>
                  <a:latin typeface="Montserrat Light"/>
                </a:rPr>
                <a:t>с</a:t>
              </a:r>
              <a:r>
                <a:rPr lang="ru-RU" sz="3172" b="1" spc="-31" dirty="0" smtClean="0">
                  <a:solidFill>
                    <a:srgbClr val="10609D"/>
                  </a:solidFill>
                  <a:latin typeface="Montserrat Light"/>
                </a:rPr>
                <a:t>окращение </a:t>
              </a:r>
              <a:r>
                <a:rPr lang="ru-RU" sz="3172" b="1" spc="-31" dirty="0">
                  <a:solidFill>
                    <a:srgbClr val="10609D"/>
                  </a:solidFill>
                  <a:latin typeface="Montserrat Light"/>
                </a:rPr>
                <a:t>разрыва между образовательными </a:t>
              </a:r>
              <a:r>
                <a:rPr lang="ru-RU" sz="3172" b="1" spc="-31" dirty="0" smtClean="0">
                  <a:solidFill>
                    <a:srgbClr val="10609D"/>
                  </a:solidFill>
                  <a:latin typeface="Montserrat Light"/>
                </a:rPr>
                <a:t>результатами</a:t>
              </a:r>
            </a:p>
            <a:p>
              <a:pPr marL="457200" indent="-457200">
                <a:spcBef>
                  <a:spcPts val="1000"/>
                </a:spcBef>
                <a:buFont typeface="Wingdings" panose="05000000000000000000" pitchFamily="2" charset="2"/>
                <a:buChar char="Ø"/>
              </a:pPr>
              <a:r>
                <a:rPr lang="ru-RU" sz="3172" b="1" spc="-31" dirty="0">
                  <a:solidFill>
                    <a:srgbClr val="10609D"/>
                  </a:solidFill>
                  <a:latin typeface="Montserrat Light"/>
                </a:rPr>
                <a:t>Назначить муниципальных </a:t>
              </a:r>
              <a:r>
                <a:rPr lang="ru-RU" sz="3172" b="1" spc="-31" dirty="0" smtClean="0">
                  <a:solidFill>
                    <a:srgbClr val="10609D"/>
                  </a:solidFill>
                  <a:latin typeface="Montserrat Light"/>
                </a:rPr>
                <a:t>координаторов</a:t>
              </a:r>
            </a:p>
            <a:p>
              <a:pPr marL="457200" indent="-457200">
                <a:spcBef>
                  <a:spcPts val="1000"/>
                </a:spcBef>
                <a:buFont typeface="Wingdings" panose="05000000000000000000" pitchFamily="2" charset="2"/>
                <a:buChar char="Ø"/>
              </a:pPr>
              <a:r>
                <a:rPr lang="ru-RU" sz="3172" b="1" spc="-31" dirty="0" smtClean="0">
                  <a:solidFill>
                    <a:srgbClr val="10609D"/>
                  </a:solidFill>
                  <a:latin typeface="Montserrat Light"/>
                </a:rPr>
                <a:t>Мероприятия по использованию наработок, полученных в школах по итогам участия в проекте</a:t>
              </a:r>
            </a:p>
            <a:p>
              <a:pPr marL="457200" indent="-457200">
                <a:spcBef>
                  <a:spcPts val="1000"/>
                </a:spcBef>
                <a:buFont typeface="Wingdings" panose="05000000000000000000" pitchFamily="2" charset="2"/>
                <a:buChar char="Ø"/>
              </a:pPr>
              <a:endParaRPr lang="ru-RU" sz="3172" b="1" spc="-31" dirty="0">
                <a:solidFill>
                  <a:srgbClr val="10609D"/>
                </a:solidFill>
                <a:latin typeface="Montserrat Light"/>
              </a:endParaRPr>
            </a:p>
            <a:p>
              <a:pPr algn="ctr">
                <a:spcBef>
                  <a:spcPts val="1000"/>
                </a:spcBef>
              </a:pPr>
              <a:endParaRPr lang="ru-RU" sz="3172" b="1" spc="-31" dirty="0" smtClean="0">
                <a:solidFill>
                  <a:srgbClr val="10609D"/>
                </a:solidFill>
                <a:latin typeface="Montserrat Light"/>
              </a:endParaRPr>
            </a:p>
            <a:p>
              <a:pPr marL="457200" indent="-457200">
                <a:spcBef>
                  <a:spcPts val="1000"/>
                </a:spcBef>
                <a:buFont typeface="Wingdings" panose="05000000000000000000" pitchFamily="2" charset="2"/>
                <a:buChar char="Ø"/>
              </a:pPr>
              <a:endParaRPr lang="ru-RU" sz="3172" b="1" spc="-31" dirty="0">
                <a:solidFill>
                  <a:srgbClr val="10609D"/>
                </a:solidFill>
                <a:latin typeface="Montserrat Light"/>
              </a:endParaRPr>
            </a:p>
            <a:p>
              <a:pPr marL="457200" indent="-457200">
                <a:spcBef>
                  <a:spcPts val="1000"/>
                </a:spcBef>
                <a:buFont typeface="Wingdings" panose="05000000000000000000" pitchFamily="2" charset="2"/>
                <a:buChar char="Ø"/>
              </a:pPr>
              <a:endParaRPr lang="ru-RU" sz="3172" b="1" spc="-31" dirty="0" smtClean="0">
                <a:solidFill>
                  <a:srgbClr val="10609D"/>
                </a:solidFill>
                <a:latin typeface="Montserrat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00400" y="2004838"/>
            <a:ext cx="2587824" cy="580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172" b="1" spc="-31" dirty="0">
                <a:solidFill>
                  <a:srgbClr val="10609D"/>
                </a:solidFill>
                <a:latin typeface="Montserrat Light"/>
              </a:rPr>
              <a:t>ДЕЙСТВИЯ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650692" y="591741"/>
            <a:ext cx="1769908" cy="1732360"/>
            <a:chOff x="15708495" y="1033059"/>
            <a:chExt cx="2265770" cy="2193408"/>
          </a:xfrm>
          <a:solidFill>
            <a:srgbClr val="FFFF00"/>
          </a:solidFill>
        </p:grpSpPr>
        <p:sp>
          <p:nvSpPr>
            <p:cNvPr id="12" name="Овал 11"/>
            <p:cNvSpPr/>
            <p:nvPr/>
          </p:nvSpPr>
          <p:spPr>
            <a:xfrm>
              <a:off x="15708495" y="1033059"/>
              <a:ext cx="2265770" cy="219340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люс 12"/>
            <p:cNvSpPr/>
            <p:nvPr/>
          </p:nvSpPr>
          <p:spPr>
            <a:xfrm>
              <a:off x="16222553" y="1347906"/>
              <a:ext cx="1199555" cy="1088553"/>
            </a:xfrm>
            <a:prstGeom prst="mathPlu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16328806" y="2197574"/>
              <a:ext cx="1025148" cy="736138"/>
            </a:xfrm>
            <a:prstGeom prst="mathMinu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2527280" y="2587784"/>
            <a:ext cx="9144000" cy="4773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7280"/>
              </a:lnSpc>
            </a:pPr>
            <a:r>
              <a:rPr lang="en-US" sz="24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РАБОТЫ </a:t>
            </a:r>
            <a:endParaRPr lang="ru-RU" sz="2400" b="1" spc="-56" dirty="0" smtClean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>
              <a:lnSpc>
                <a:spcPts val="7280"/>
              </a:lnSpc>
            </a:pPr>
            <a:r>
              <a:rPr lang="en-US" sz="24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СО </a:t>
            </a:r>
            <a:r>
              <a:rPr lang="en-US" sz="24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ШКОЛАМИ </a:t>
            </a:r>
            <a:endParaRPr lang="ru-RU" sz="2400" b="1" spc="-56" dirty="0" smtClean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>
              <a:lnSpc>
                <a:spcPts val="7280"/>
              </a:lnSpc>
            </a:pPr>
            <a:r>
              <a:rPr lang="en-US" sz="24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 </a:t>
            </a:r>
            <a:r>
              <a:rPr lang="en-US" sz="24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НИЗКИМИ </a:t>
            </a:r>
            <a:endParaRPr lang="ru-RU" sz="2400" b="1" spc="-56" dirty="0" smtClean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>
              <a:lnSpc>
                <a:spcPts val="7280"/>
              </a:lnSpc>
            </a:pPr>
            <a:r>
              <a:rPr lang="en-US" sz="24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ОБРАЗОВАТЕЛЬНЫМИ</a:t>
            </a:r>
            <a:endParaRPr lang="ru-RU" sz="2400" b="1" spc="-56" dirty="0" smtClean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>
              <a:lnSpc>
                <a:spcPts val="7280"/>
              </a:lnSpc>
            </a:pPr>
            <a:r>
              <a:rPr lang="en-US" sz="24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4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РЕЗУЛЬТАТАМИ</a:t>
            </a:r>
          </a:p>
        </p:txBody>
      </p:sp>
    </p:spTree>
    <p:extLst>
      <p:ext uri="{BB962C8B-B14F-4D97-AF65-F5344CB8AC3E}">
        <p14:creationId xmlns:p14="http://schemas.microsoft.com/office/powerpoint/2010/main" val="2408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77667" y="-163646"/>
            <a:ext cx="67826" cy="1072056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8250513" y="861567"/>
            <a:ext cx="725370" cy="7620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237197" y="5524500"/>
            <a:ext cx="725370" cy="75099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143" y="690620"/>
            <a:ext cx="7179756" cy="90506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09928" y="4032285"/>
            <a:ext cx="5856186" cy="211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0"/>
              </a:lnSpc>
            </a:pPr>
            <a:r>
              <a:rPr lang="en-US" sz="6500" b="1" i="0" spc="-65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Качество</a:t>
            </a:r>
            <a:r>
              <a:rPr lang="en-US" sz="6500" b="1" i="0" spc="-65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образования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53554" y="952500"/>
            <a:ext cx="7591636" cy="3457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Степень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соответс</a:t>
            </a:r>
            <a:r>
              <a:rPr lang="ru-RU" sz="280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т</a:t>
            </a:r>
            <a:r>
              <a:rPr lang="en-US" sz="2800" b="0" i="0" spc="26" dirty="0" err="1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вия</a:t>
            </a:r>
            <a:r>
              <a:rPr lang="en-US" sz="2800" b="0" i="0" spc="2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образовательной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деятельности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и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подготовки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обучающегося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федеральным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государственным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образовательным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стандартам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,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образовательным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стандартам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,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федеральным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государственным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требованиям</a:t>
            </a:r>
            <a:endParaRPr lang="en-US" sz="2800" b="0" i="0" spc="26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53554" y="5687909"/>
            <a:ext cx="7591636" cy="395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Степень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соответс</a:t>
            </a:r>
            <a:r>
              <a:rPr lang="ru-RU" sz="2800" b="0" i="0" spc="2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т</a:t>
            </a:r>
            <a:r>
              <a:rPr lang="en-US" sz="2800" b="0" i="0" spc="26" dirty="0" err="1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вия</a:t>
            </a:r>
            <a:r>
              <a:rPr lang="en-US" sz="2800" b="0" i="0" spc="2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образовательной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деятельности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и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подготовки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обучающегося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потребностям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физического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или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юридического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лица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, в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интересах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которого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осуществляется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образовательная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деятельность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, в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т.ч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.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степень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достижения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планируемых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результатов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образовательной</a:t>
            </a:r>
            <a:r>
              <a:rPr lang="en-US" sz="2800" b="0" i="0" spc="2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2800" b="0" i="0" spc="2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программы</a:t>
            </a:r>
            <a:endParaRPr lang="en-US" sz="2800" b="0" i="0" spc="26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353554" y="4632995"/>
            <a:ext cx="7591636" cy="552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b="0" i="0" spc="32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и/</a:t>
            </a:r>
            <a:r>
              <a:rPr lang="en-US" sz="3200" b="0" i="0" spc="32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или</a:t>
            </a:r>
            <a:endParaRPr lang="en-US" sz="3200" b="0" i="0" spc="32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569347" y="-5727581"/>
            <a:ext cx="2220851" cy="16006746"/>
            <a:chOff x="0" y="0"/>
            <a:chExt cx="1999489" cy="14411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9489" cy="14411278"/>
            </a:xfrm>
            <a:custGeom>
              <a:avLst/>
              <a:gdLst/>
              <a:ahLst/>
              <a:cxnLst/>
              <a:rect l="l" t="t" r="r" b="b"/>
              <a:pathLst>
                <a:path w="1999489" h="14411278">
                  <a:moveTo>
                    <a:pt x="0" y="0"/>
                  </a:moveTo>
                  <a:lnTo>
                    <a:pt x="0" y="14411278"/>
                  </a:lnTo>
                  <a:lnTo>
                    <a:pt x="1999489" y="14411278"/>
                  </a:lnTo>
                  <a:lnTo>
                    <a:pt x="1999489" y="0"/>
                  </a:lnTo>
                  <a:lnTo>
                    <a:pt x="0" y="0"/>
                  </a:lnTo>
                  <a:close/>
                  <a:moveTo>
                    <a:pt x="1938529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1938529" y="59690"/>
                  </a:lnTo>
                  <a:lnTo>
                    <a:pt x="1938529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3771901"/>
            <a:ext cx="18288000" cy="651509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2029819" y="1358852"/>
            <a:ext cx="16471072" cy="183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spc="-5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</a:t>
            </a:r>
            <a:r>
              <a:rPr lang="en-US" sz="56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5600" b="1" spc="-5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мониторинга</a:t>
            </a:r>
            <a:r>
              <a:rPr lang="en-US" sz="56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5600" b="1" spc="-5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эффективности</a:t>
            </a:r>
            <a:r>
              <a:rPr lang="en-US" sz="56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5600" b="1" spc="-5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руководителей</a:t>
            </a:r>
            <a:r>
              <a:rPr lang="en-US" sz="56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5600" b="1" spc="-5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всех</a:t>
            </a:r>
            <a:r>
              <a:rPr lang="en-US" sz="56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ОО </a:t>
            </a:r>
            <a:r>
              <a:rPr lang="en-US" sz="5600" b="1" spc="-56" dirty="0" err="1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региона</a:t>
            </a:r>
            <a:endParaRPr lang="en-US" sz="5600" b="1" spc="-56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712" y="1184416"/>
            <a:ext cx="2220853" cy="222085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59510"/>
              </p:ext>
            </p:extLst>
          </p:nvPr>
        </p:nvGraphicFramePr>
        <p:xfrm>
          <a:off x="157144" y="4086711"/>
          <a:ext cx="17826056" cy="53830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28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8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мониторинга эффективности руководителей всех ОО  региона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0/29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0,0%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92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Отсутствуют обоснованные цели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Отсутствуют показатели эффективности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Показатели по формированию кадрового резерва отсутствуют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Показатели по квалификации в области управления отсутствуют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оценки компетенций руководителей отсутствует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Специфика ОО при оценке эффективности руководителей не учитывается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Мониторинг показателей отсутствует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Анализ результатов мониторинга отсутствует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Адресные рекомендации по результатам анализа отсутствуют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юридически значимых последствий оценки эффективности отсутствует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Мероприятия по повышению эффективности руководителей ОО в соответствии с рекомендациями не проводятся</a:t>
                      </a:r>
                      <a:endParaRPr lang="ru-RU" sz="260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50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49" y="5545547"/>
            <a:ext cx="18288000" cy="47308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869433" y="5344405"/>
            <a:ext cx="16501666" cy="2566899"/>
            <a:chOff x="0" y="0"/>
            <a:chExt cx="22002222" cy="34225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334074" cy="342253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34074" y="0"/>
              <a:ext cx="7334074" cy="342253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668148" y="0"/>
              <a:ext cx="7334074" cy="3422532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869433" y="8502075"/>
            <a:ext cx="5864440" cy="560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ru-RU" sz="3400" spc="34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«</a:t>
            </a:r>
            <a:r>
              <a:rPr lang="en-US" sz="3400" spc="34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УЧИТЕЛЬ </a:t>
            </a:r>
            <a:r>
              <a:rPr lang="en-US" sz="3400" spc="34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БУДУЩЕГО»</a:t>
            </a:r>
          </a:p>
        </p:txBody>
      </p:sp>
      <p:grpSp>
        <p:nvGrpSpPr>
          <p:cNvPr id="8" name="Group 8"/>
          <p:cNvGrpSpPr/>
          <p:nvPr/>
        </p:nvGrpSpPr>
        <p:grpSpPr>
          <a:xfrm rot="-5400000">
            <a:off x="12049072" y="-2407303"/>
            <a:ext cx="3266678" cy="8467222"/>
            <a:chOff x="0" y="0"/>
            <a:chExt cx="2941073" cy="144112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941073" cy="14411278"/>
            </a:xfrm>
            <a:custGeom>
              <a:avLst/>
              <a:gdLst/>
              <a:ahLst/>
              <a:cxnLst/>
              <a:rect l="l" t="t" r="r" b="b"/>
              <a:pathLst>
                <a:path w="2941073" h="14411278">
                  <a:moveTo>
                    <a:pt x="0" y="0"/>
                  </a:moveTo>
                  <a:lnTo>
                    <a:pt x="0" y="14411278"/>
                  </a:lnTo>
                  <a:lnTo>
                    <a:pt x="2941073" y="14411278"/>
                  </a:lnTo>
                  <a:lnTo>
                    <a:pt x="2941073" y="0"/>
                  </a:lnTo>
                  <a:lnTo>
                    <a:pt x="0" y="0"/>
                  </a:lnTo>
                  <a:close/>
                  <a:moveTo>
                    <a:pt x="2880113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2880113" y="59690"/>
                  </a:lnTo>
                  <a:lnTo>
                    <a:pt x="2880113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829823" y="80888"/>
            <a:ext cx="6128357" cy="4061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190"/>
              </a:lnSpc>
              <a:defRPr sz="3600" b="1" spc="-63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defRPr>
            </a:lvl1pPr>
          </a:lstStyle>
          <a:p>
            <a:pPr marL="571500" indent="-5715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</a:t>
            </a:r>
            <a:r>
              <a:rPr lang="en-US" dirty="0" err="1"/>
              <a:t>бновление</a:t>
            </a:r>
            <a:r>
              <a:rPr lang="en-US" dirty="0"/>
              <a:t> </a:t>
            </a:r>
            <a:r>
              <a:rPr lang="en-US" dirty="0" err="1"/>
              <a:t>требований</a:t>
            </a:r>
            <a:r>
              <a:rPr lang="en-US" dirty="0"/>
              <a:t> </a:t>
            </a:r>
            <a:r>
              <a:rPr lang="en-US" dirty="0" err="1"/>
              <a:t>системы</a:t>
            </a:r>
            <a:r>
              <a:rPr lang="en-US" dirty="0"/>
              <a:t> образования к </a:t>
            </a:r>
            <a:r>
              <a:rPr lang="ru-RU" dirty="0"/>
              <a:t>компетенциям</a:t>
            </a:r>
            <a:r>
              <a:rPr lang="en-US" dirty="0"/>
              <a:t> </a:t>
            </a:r>
            <a:r>
              <a:rPr lang="en-US" dirty="0" err="1"/>
              <a:t>руководителя</a:t>
            </a:r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12496800" y="7859238"/>
            <a:ext cx="522361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lang="ru-RU" sz="3400" spc="340" dirty="0" smtClean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algn="ctr">
              <a:lnSpc>
                <a:spcPts val="4759"/>
              </a:lnSpc>
            </a:pPr>
            <a:r>
              <a:rPr lang="en-US" sz="3400" spc="34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«</a:t>
            </a:r>
            <a:r>
              <a:rPr lang="en-US" sz="3400" spc="34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ЦИФРОВАЯ</a:t>
            </a:r>
          </a:p>
          <a:p>
            <a:pPr algn="ctr">
              <a:lnSpc>
                <a:spcPts val="4759"/>
              </a:lnSpc>
            </a:pPr>
            <a:r>
              <a:rPr lang="en-US" sz="3400" spc="34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ОБРАЗОВАТЕЛЬНАЯ СРЕДА»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30305" y="7859238"/>
            <a:ext cx="459951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spc="34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endParaRPr lang="ru-RU" sz="3400" spc="340" dirty="0" smtClean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algn="ctr">
              <a:lnSpc>
                <a:spcPts val="4759"/>
              </a:lnSpc>
            </a:pPr>
            <a:r>
              <a:rPr lang="en-US" sz="3400" spc="34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«</a:t>
            </a:r>
            <a:r>
              <a:rPr lang="en-US" sz="3400" spc="34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СОВРЕМЕННАЯ</a:t>
            </a:r>
          </a:p>
          <a:p>
            <a:pPr algn="ctr">
              <a:lnSpc>
                <a:spcPts val="4759"/>
              </a:lnSpc>
            </a:pPr>
            <a:r>
              <a:rPr lang="en-US" sz="3400" spc="34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ШКОЛА»</a:t>
            </a:r>
          </a:p>
        </p:txBody>
      </p:sp>
      <p:grpSp>
        <p:nvGrpSpPr>
          <p:cNvPr id="15" name="Group 8"/>
          <p:cNvGrpSpPr/>
          <p:nvPr/>
        </p:nvGrpSpPr>
        <p:grpSpPr>
          <a:xfrm rot="-5400000">
            <a:off x="3283699" y="-2407304"/>
            <a:ext cx="3266678" cy="8467222"/>
            <a:chOff x="0" y="0"/>
            <a:chExt cx="2941073" cy="14411279"/>
          </a:xfrm>
        </p:grpSpPr>
        <p:sp>
          <p:nvSpPr>
            <p:cNvPr id="16" name="Freeform 9"/>
            <p:cNvSpPr/>
            <p:nvPr/>
          </p:nvSpPr>
          <p:spPr>
            <a:xfrm>
              <a:off x="0" y="0"/>
              <a:ext cx="2941073" cy="14411278"/>
            </a:xfrm>
            <a:custGeom>
              <a:avLst/>
              <a:gdLst/>
              <a:ahLst/>
              <a:cxnLst/>
              <a:rect l="l" t="t" r="r" b="b"/>
              <a:pathLst>
                <a:path w="2941073" h="14411278">
                  <a:moveTo>
                    <a:pt x="0" y="0"/>
                  </a:moveTo>
                  <a:lnTo>
                    <a:pt x="0" y="14411278"/>
                  </a:lnTo>
                  <a:lnTo>
                    <a:pt x="2941073" y="14411278"/>
                  </a:lnTo>
                  <a:lnTo>
                    <a:pt x="2941073" y="0"/>
                  </a:lnTo>
                  <a:lnTo>
                    <a:pt x="0" y="0"/>
                  </a:lnTo>
                  <a:close/>
                  <a:moveTo>
                    <a:pt x="2880113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2880113" y="59690"/>
                  </a:lnTo>
                  <a:lnTo>
                    <a:pt x="2880113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17" name="Прямоугольник 16"/>
          <p:cNvSpPr/>
          <p:nvPr/>
        </p:nvSpPr>
        <p:spPr>
          <a:xfrm>
            <a:off x="874821" y="114791"/>
            <a:ext cx="6396224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ts val="6240"/>
              </a:lnSpc>
              <a:buFont typeface="Wingdings" panose="05000000000000000000" pitchFamily="2" charset="2"/>
              <a:buChar char="Ø"/>
            </a:pPr>
            <a:r>
              <a:rPr lang="en-US" sz="3600" b="1" spc="-48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Отсутствие</a:t>
            </a:r>
            <a:r>
              <a:rPr lang="en-US" sz="3600" b="1" spc="-48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3600" b="1" spc="-48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единого</a:t>
            </a:r>
            <a:r>
              <a:rPr lang="en-US" sz="3600" b="1" spc="-48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3600" b="1" spc="-48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представления</a:t>
            </a:r>
            <a:r>
              <a:rPr lang="en-US" sz="3600" b="1" spc="-48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3600" b="1" spc="-48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</a:t>
            </a:r>
            <a:r>
              <a:rPr lang="en-US" sz="3600" b="1" spc="-48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3600" b="1" spc="-48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эффективности</a:t>
            </a:r>
            <a:r>
              <a:rPr lang="en-US" sz="3600" b="1" spc="-48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3600" b="1" spc="-48" dirty="0" err="1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руководителя</a:t>
            </a:r>
            <a:endParaRPr lang="en-US" sz="3600" b="1" spc="-48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1"/>
          <a:stretch/>
        </p:blipFill>
        <p:spPr>
          <a:xfrm>
            <a:off x="1079580" y="1028698"/>
            <a:ext cx="7796838" cy="856404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5400000">
            <a:off x="11282981" y="-1224581"/>
            <a:ext cx="3723038" cy="8229600"/>
            <a:chOff x="0" y="0"/>
            <a:chExt cx="3351946" cy="74093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51946" cy="7409317"/>
            </a:xfrm>
            <a:custGeom>
              <a:avLst/>
              <a:gdLst/>
              <a:ahLst/>
              <a:cxnLst/>
              <a:rect l="l" t="t" r="r" b="b"/>
              <a:pathLst>
                <a:path w="3351946" h="7409317">
                  <a:moveTo>
                    <a:pt x="0" y="0"/>
                  </a:moveTo>
                  <a:lnTo>
                    <a:pt x="0" y="7409317"/>
                  </a:lnTo>
                  <a:lnTo>
                    <a:pt x="3351946" y="7409317"/>
                  </a:lnTo>
                  <a:lnTo>
                    <a:pt x="3351946" y="0"/>
                  </a:lnTo>
                  <a:lnTo>
                    <a:pt x="0" y="0"/>
                  </a:lnTo>
                  <a:close/>
                  <a:moveTo>
                    <a:pt x="3290986" y="7348357"/>
                  </a:moveTo>
                  <a:lnTo>
                    <a:pt x="59690" y="7348357"/>
                  </a:lnTo>
                  <a:lnTo>
                    <a:pt x="59690" y="59690"/>
                  </a:lnTo>
                  <a:lnTo>
                    <a:pt x="3290986" y="59690"/>
                  </a:lnTo>
                  <a:lnTo>
                    <a:pt x="3290986" y="7348357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550722" y="1323379"/>
            <a:ext cx="7187556" cy="31336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ru-RU" sz="4800" b="1" spc="-48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Проект профессионального стандарта 2019 руководителя</a:t>
            </a:r>
            <a:endParaRPr lang="en-US" sz="4800" b="1" spc="-48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0" name="AutoShape 3"/>
          <p:cNvSpPr/>
          <p:nvPr/>
        </p:nvSpPr>
        <p:spPr>
          <a:xfrm>
            <a:off x="1079580" y="6154929"/>
            <a:ext cx="17240285" cy="3437813"/>
          </a:xfrm>
          <a:prstGeom prst="rect">
            <a:avLst/>
          </a:prstGeom>
          <a:solidFill>
            <a:srgbClr val="10609D">
              <a:alpha val="72941"/>
            </a:srgbClr>
          </a:solidFill>
        </p:spPr>
        <p:txBody>
          <a:bodyPr/>
          <a:lstStyle/>
          <a:p>
            <a:r>
              <a:rPr lang="ru-RU" sz="3600" b="1" dirty="0" smtClean="0">
                <a:latin typeface="Montserrat Light" panose="020B0604020202020204" charset="0"/>
                <a:cs typeface="Montserrat Light" panose="020B0604020202020204" charset="0"/>
              </a:rPr>
              <a:t> </a:t>
            </a:r>
          </a:p>
          <a:p>
            <a:endParaRPr lang="ru-RU" sz="3600" b="1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 </a:t>
            </a:r>
            <a:r>
              <a:rPr lang="ru-RU" sz="3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сентября 2019 года создан  совет по профессиональным квалификациям в сфере 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9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804278" y="-1872677"/>
            <a:ext cx="2864398" cy="6005047"/>
            <a:chOff x="0" y="0"/>
            <a:chExt cx="6844367" cy="63171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44367" cy="6317178"/>
            </a:xfrm>
            <a:custGeom>
              <a:avLst/>
              <a:gdLst/>
              <a:ahLst/>
              <a:cxnLst/>
              <a:rect l="l" t="t" r="r" b="b"/>
              <a:pathLst>
                <a:path w="6844367" h="6317178">
                  <a:moveTo>
                    <a:pt x="0" y="0"/>
                  </a:moveTo>
                  <a:lnTo>
                    <a:pt x="0" y="6317178"/>
                  </a:lnTo>
                  <a:lnTo>
                    <a:pt x="6844367" y="6317178"/>
                  </a:lnTo>
                  <a:lnTo>
                    <a:pt x="6844367" y="0"/>
                  </a:lnTo>
                  <a:lnTo>
                    <a:pt x="0" y="0"/>
                  </a:lnTo>
                  <a:close/>
                  <a:moveTo>
                    <a:pt x="6783407" y="6256218"/>
                  </a:moveTo>
                  <a:lnTo>
                    <a:pt x="59690" y="6256218"/>
                  </a:lnTo>
                  <a:lnTo>
                    <a:pt x="59690" y="59690"/>
                  </a:lnTo>
                  <a:lnTo>
                    <a:pt x="6783407" y="59690"/>
                  </a:lnTo>
                  <a:lnTo>
                    <a:pt x="6783407" y="62562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657346" y="1339700"/>
            <a:ext cx="6191253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ru-RU" sz="6500" b="1" spc="-65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Решения</a:t>
            </a:r>
            <a:endParaRPr lang="en-US" sz="6500" b="1" spc="-65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38100" y="2919047"/>
            <a:ext cx="18441952" cy="751385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0" name="Группа 9"/>
          <p:cNvGrpSpPr/>
          <p:nvPr/>
        </p:nvGrpSpPr>
        <p:grpSpPr>
          <a:xfrm>
            <a:off x="-16239" y="2898836"/>
            <a:ext cx="18592800" cy="3437813"/>
            <a:chOff x="1079580" y="5892360"/>
            <a:chExt cx="17458235" cy="3437813"/>
          </a:xfrm>
        </p:grpSpPr>
        <p:sp>
          <p:nvSpPr>
            <p:cNvPr id="11" name="AutoShape 3"/>
            <p:cNvSpPr/>
            <p:nvPr/>
          </p:nvSpPr>
          <p:spPr>
            <a:xfrm>
              <a:off x="1079580" y="5892360"/>
              <a:ext cx="17240285" cy="3437813"/>
            </a:xfrm>
            <a:prstGeom prst="rect">
              <a:avLst/>
            </a:prstGeom>
            <a:solidFill>
              <a:srgbClr val="10609D">
                <a:alpha val="72941"/>
              </a:srgbClr>
            </a:solidFill>
          </p:spPr>
        </p:sp>
        <p:sp>
          <p:nvSpPr>
            <p:cNvPr id="12" name="TextBox 8"/>
            <p:cNvSpPr txBox="1"/>
            <p:nvPr/>
          </p:nvSpPr>
          <p:spPr>
            <a:xfrm>
              <a:off x="1524000" y="6151290"/>
              <a:ext cx="17013815" cy="67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71500" indent="-571500">
                <a:lnSpc>
                  <a:spcPts val="5320"/>
                </a:lnSpc>
                <a:buFont typeface="Wingdings" panose="05000000000000000000" pitchFamily="2" charset="2"/>
                <a:buChar char="ü"/>
              </a:pPr>
              <a:r>
                <a:rPr lang="en-US" sz="3800" b="1" spc="19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Единая</a:t>
              </a:r>
              <a:r>
                <a:rPr lang="en-US" sz="3800" b="1" spc="190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3800" b="1" spc="19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схема</a:t>
              </a:r>
              <a:r>
                <a:rPr lang="en-US" sz="3800" b="1" spc="190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3800" b="1" spc="19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целеполагания</a:t>
              </a:r>
              <a:endParaRPr lang="en-US" sz="3800" b="1" spc="190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  <p:graphicFrame>
          <p:nvGraphicFramePr>
            <p:cNvPr id="13" name="Схема 12"/>
            <p:cNvGraphicFramePr/>
            <p:nvPr>
              <p:extLst>
                <p:ext uri="{D42A27DB-BD31-4B8C-83A1-F6EECF244321}">
                  <p14:modId xmlns:p14="http://schemas.microsoft.com/office/powerpoint/2010/main" val="328547745"/>
                </p:ext>
              </p:extLst>
            </p:nvPr>
          </p:nvGraphicFramePr>
          <p:xfrm>
            <a:off x="1788111" y="6824920"/>
            <a:ext cx="16033865" cy="2286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sp>
        <p:nvSpPr>
          <p:cNvPr id="18" name="AutoShape 3"/>
          <p:cNvSpPr/>
          <p:nvPr/>
        </p:nvSpPr>
        <p:spPr>
          <a:xfrm>
            <a:off x="-65314" y="6370664"/>
            <a:ext cx="18353314" cy="3916336"/>
          </a:xfrm>
          <a:prstGeom prst="rect">
            <a:avLst/>
          </a:prstGeom>
          <a:solidFill>
            <a:srgbClr val="10609D">
              <a:alpha val="72941"/>
            </a:srgbClr>
          </a:solidFill>
        </p:spPr>
        <p:txBody>
          <a:bodyPr/>
          <a:lstStyle/>
          <a:p>
            <a:r>
              <a:rPr lang="ru-RU" sz="3600" b="1" dirty="0" smtClean="0">
                <a:latin typeface="Montserrat Light" panose="020B0604020202020204" charset="0"/>
                <a:cs typeface="Montserrat Light" panose="020B0604020202020204" charset="0"/>
              </a:rPr>
              <a:t> </a:t>
            </a:r>
          </a:p>
          <a:p>
            <a:endParaRPr lang="ru-RU" sz="3600" b="1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100" y="6505256"/>
            <a:ext cx="1846916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Направления оценки динамики достижений ОО: 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Обновление содержания образования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</a:t>
            </a:r>
            <a:r>
              <a:rPr lang="ru-RU" sz="3600" b="1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беспечение </a:t>
            </a:r>
            <a:r>
              <a:rPr lang="ru-RU" sz="3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роста профессионального мастерства педагогических и управленческих кадров </a:t>
            </a: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Развертывание </a:t>
            </a:r>
            <a:r>
              <a:rPr lang="ru-RU" sz="3600" b="1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современного инфраструктурного обеспечения образовательного процесса </a:t>
            </a:r>
          </a:p>
        </p:txBody>
      </p:sp>
      <p:pic>
        <p:nvPicPr>
          <p:cNvPr id="20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895" y="621273"/>
            <a:ext cx="758920" cy="17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3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-394065" y="4483109"/>
            <a:ext cx="18835659" cy="625203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7" name="Группа 6"/>
          <p:cNvGrpSpPr/>
          <p:nvPr/>
        </p:nvGrpSpPr>
        <p:grpSpPr>
          <a:xfrm>
            <a:off x="1752600" y="1028680"/>
            <a:ext cx="16006745" cy="2220851"/>
            <a:chOff x="2664627" y="1028699"/>
            <a:chExt cx="16006745" cy="2220851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9557574" y="-5864248"/>
              <a:ext cx="2220851" cy="16006745"/>
              <a:chOff x="0" y="1372096"/>
              <a:chExt cx="1999489" cy="1441127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1372096"/>
                <a:ext cx="1999489" cy="14411278"/>
              </a:xfrm>
              <a:custGeom>
                <a:avLst/>
                <a:gdLst/>
                <a:ahLst/>
                <a:cxnLst/>
                <a:rect l="l" t="t" r="r" b="b"/>
                <a:pathLst>
                  <a:path w="1999489" h="14411278">
                    <a:moveTo>
                      <a:pt x="0" y="0"/>
                    </a:moveTo>
                    <a:lnTo>
                      <a:pt x="0" y="14411278"/>
                    </a:lnTo>
                    <a:lnTo>
                      <a:pt x="1999489" y="14411278"/>
                    </a:lnTo>
                    <a:lnTo>
                      <a:pt x="1999489" y="0"/>
                    </a:lnTo>
                    <a:lnTo>
                      <a:pt x="0" y="0"/>
                    </a:lnTo>
                    <a:close/>
                    <a:moveTo>
                      <a:pt x="1938529" y="14350318"/>
                    </a:moveTo>
                    <a:lnTo>
                      <a:pt x="59690" y="14350318"/>
                    </a:lnTo>
                    <a:lnTo>
                      <a:pt x="59690" y="59690"/>
                    </a:lnTo>
                    <a:lnTo>
                      <a:pt x="1938529" y="59690"/>
                    </a:lnTo>
                    <a:lnTo>
                      <a:pt x="1938529" y="14350318"/>
                    </a:ln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2741725" y="1265255"/>
              <a:ext cx="15929647" cy="1833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80"/>
                </a:lnSpc>
              </a:pPr>
              <a:r>
                <a:rPr lang="en-US" sz="5600" b="1" spc="-56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Система</a:t>
              </a:r>
              <a:r>
                <a:rPr lang="en-US" sz="5600" b="1" spc="-56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600" b="1" spc="-56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мониторинга</a:t>
              </a:r>
              <a:r>
                <a:rPr lang="en-US" sz="5600" b="1" spc="-56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600" b="1" spc="-56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качества</a:t>
              </a:r>
              <a:r>
                <a:rPr lang="en-US" sz="5600" b="1" spc="-56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600" b="1" spc="-56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повышения</a:t>
              </a:r>
              <a:r>
                <a:rPr lang="en-US" sz="5600" b="1" spc="-56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600" b="1" spc="-56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квалификации</a:t>
              </a:r>
              <a:r>
                <a:rPr lang="en-US" sz="5600" b="1" spc="-56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600" b="1" spc="-56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педагогов</a:t>
              </a:r>
              <a:endParaRPr lang="en-US" sz="5600" b="1" spc="-56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pic>
        <p:nvPicPr>
          <p:cNvPr id="8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997041"/>
            <a:ext cx="2167547" cy="2167547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06704"/>
              </p:ext>
            </p:extLst>
          </p:nvPr>
        </p:nvGraphicFramePr>
        <p:xfrm>
          <a:off x="69272" y="5219700"/>
          <a:ext cx="18253364" cy="438252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608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>
                          <a:effectLst/>
                        </a:rPr>
                        <a:t>Система мониторинга качества повышения квалификации педагогов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2/18</a:t>
                      </a:r>
                      <a:endParaRPr lang="ru-RU" sz="26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>
                          <a:effectLst/>
                        </a:rPr>
                        <a:t>11,1%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53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0" dirty="0">
                          <a:effectLst/>
                        </a:rPr>
                        <a:t>Отсутствует обоснование системы повышения квалификации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Региональные показатели  мониторинга системы ПК педагогов отсутствуют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Адресные программы повышения квалификации отсутствуют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Конкурентная среда в повышении квалификации отсутствует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Внешняя экспертиза программ ДПО проводится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Мониторинг показателей системы ПК педагогов проводится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Анализ результатов мониторинга отсутствует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Адресные рекомендации по результатам анализа отсутствуют</a:t>
                      </a:r>
                      <a:br>
                        <a:rPr lang="ru-RU" sz="2600" b="0" dirty="0">
                          <a:effectLst/>
                        </a:rPr>
                      </a:br>
                      <a:r>
                        <a:rPr lang="ru-RU" sz="2600" b="0" dirty="0">
                          <a:effectLst/>
                        </a:rPr>
                        <a:t>Управленческие решения по результатам анализа отсутствуют</a:t>
                      </a:r>
                      <a:endParaRPr lang="ru-RU" sz="260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1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72" y="24365"/>
            <a:ext cx="18294091" cy="1028249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5400000">
            <a:off x="10763788" y="1726182"/>
            <a:ext cx="8229600" cy="7549301"/>
            <a:chOff x="0" y="0"/>
            <a:chExt cx="7409317" cy="67968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09317" cy="6796826"/>
            </a:xfrm>
            <a:custGeom>
              <a:avLst/>
              <a:gdLst/>
              <a:ahLst/>
              <a:cxnLst/>
              <a:rect l="l" t="t" r="r" b="b"/>
              <a:pathLst>
                <a:path w="7409317" h="6796826">
                  <a:moveTo>
                    <a:pt x="0" y="0"/>
                  </a:moveTo>
                  <a:lnTo>
                    <a:pt x="0" y="6796826"/>
                  </a:lnTo>
                  <a:lnTo>
                    <a:pt x="7409317" y="6796826"/>
                  </a:lnTo>
                  <a:lnTo>
                    <a:pt x="7409317" y="0"/>
                  </a:lnTo>
                  <a:lnTo>
                    <a:pt x="0" y="0"/>
                  </a:lnTo>
                  <a:close/>
                  <a:moveTo>
                    <a:pt x="7348357" y="6735866"/>
                  </a:moveTo>
                  <a:lnTo>
                    <a:pt x="59690" y="6735866"/>
                  </a:lnTo>
                  <a:lnTo>
                    <a:pt x="59690" y="59690"/>
                  </a:lnTo>
                  <a:lnTo>
                    <a:pt x="7348357" y="59690"/>
                  </a:lnTo>
                  <a:lnTo>
                    <a:pt x="7348357" y="6735866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028700" y="24365"/>
            <a:ext cx="9334500" cy="10262636"/>
          </a:xfrm>
          <a:prstGeom prst="rect">
            <a:avLst/>
          </a:prstGeom>
          <a:solidFill>
            <a:srgbClr val="10609D">
              <a:alpha val="80784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1487537" y="448276"/>
            <a:ext cx="8562591" cy="9361874"/>
            <a:chOff x="0" y="-38100"/>
            <a:chExt cx="11416788" cy="12482499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11416788" cy="401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200" b="1" spc="362" dirty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ОТСУТС</a:t>
              </a:r>
              <a:r>
                <a:rPr lang="ru-RU" sz="3200" b="1" spc="362" dirty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ТВИЕ</a:t>
              </a:r>
              <a:r>
                <a:rPr lang="en-US" sz="3200" b="1" spc="362" dirty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 ЦЕЛОСТНОЙ СИСТЕМЫ ПОВЫШЕНИЯ КВАЛИФИКАЦИИ</a:t>
              </a:r>
              <a:r>
                <a:rPr lang="ru-RU" sz="3200" b="1" spc="362" dirty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 – </a:t>
              </a:r>
            </a:p>
            <a:p>
              <a:pPr>
                <a:lnSpc>
                  <a:spcPts val="4713"/>
                </a:lnSpc>
              </a:pPr>
              <a:endParaRPr lang="en-US" sz="3200" b="1" spc="362" dirty="0">
                <a:solidFill>
                  <a:srgbClr val="FF0000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>
                <a:lnSpc>
                  <a:spcPts val="4713"/>
                </a:lnSpc>
              </a:pPr>
              <a:endParaRPr lang="ru-RU" sz="3200" b="1" spc="362" dirty="0">
                <a:solidFill>
                  <a:srgbClr val="FF0000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593864"/>
              <a:ext cx="11416788" cy="743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endParaRPr lang="en-US" sz="3625" spc="362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979737"/>
              <a:ext cx="11416788" cy="4821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ru-RU" sz="3200" b="1" spc="362" dirty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ОТСУТСТВИЕ АДРЕСНОСТИ </a:t>
              </a:r>
              <a:r>
                <a:rPr lang="ru-RU" sz="3200" b="1" spc="362" dirty="0" smtClean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ПК</a:t>
              </a:r>
            </a:p>
            <a:p>
              <a:pPr>
                <a:lnSpc>
                  <a:spcPts val="4713"/>
                </a:lnSpc>
              </a:pPr>
              <a:endParaRPr lang="ru-RU" sz="3200" b="1" spc="362" dirty="0">
                <a:solidFill>
                  <a:srgbClr val="FF0000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>
                <a:lnSpc>
                  <a:spcPts val="4713"/>
                </a:lnSpc>
              </a:pPr>
              <a:endParaRPr lang="ru-RU" sz="3200" b="1" spc="362" dirty="0" smtClean="0">
                <a:solidFill>
                  <a:srgbClr val="FF0000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>
                <a:lnSpc>
                  <a:spcPts val="4713"/>
                </a:lnSpc>
              </a:pPr>
              <a:r>
                <a:rPr lang="en-US" sz="3200" b="1" spc="362" dirty="0" smtClean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ВЫЯВЛЕН</a:t>
              </a:r>
              <a:r>
                <a:rPr lang="ru-RU" sz="3200" b="1" spc="362" dirty="0" smtClean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ИЕ</a:t>
              </a:r>
              <a:r>
                <a:rPr lang="en-US" sz="3200" b="1" spc="362" dirty="0" smtClean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3200" b="1" spc="362" dirty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ПРОФЕССИОНАЛЬНЫХ ДЕФИЦИТОВ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627874"/>
              <a:ext cx="11416788" cy="74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99"/>
                </a:lnSpc>
              </a:pPr>
              <a:endParaRPr lang="en-US" sz="3199" spc="31" dirty="0">
                <a:solidFill>
                  <a:srgbClr val="FFFFFF"/>
                </a:solidFill>
                <a:latin typeface="Montserrat Light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111034"/>
              <a:ext cx="11416788" cy="2333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200" b="1" spc="362" dirty="0">
                  <a:solidFill>
                    <a:srgbClr val="FF0000"/>
                  </a:solidFill>
                  <a:latin typeface="Montserrat Light" panose="020B0604020202020204" charset="0"/>
                  <a:cs typeface="Montserrat Light" panose="020B0604020202020204" charset="0"/>
                </a:rPr>
                <a:t>НАЛИЧИЕ ПРИНЯТЫХ УПРАВЛЕНЧЕСКИХ РЕШЕНИЙ ПО РЕЗУЛЬТАТАМ ПК</a:t>
              </a:r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11886231" y="362547"/>
            <a:ext cx="6758264" cy="10234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50"/>
              </a:lnSpc>
            </a:pPr>
            <a:r>
              <a:rPr lang="ru-RU" sz="6500" b="1" spc="-65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Проблемы</a:t>
            </a:r>
            <a:endParaRPr lang="en-US" sz="6500" b="1" spc="-65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2900"/>
            <a:ext cx="18625559" cy="10501646"/>
          </a:xfrm>
          <a:prstGeom prst="rect">
            <a:avLst/>
          </a:prstGeom>
          <a:solidFill>
            <a:srgbClr val="6094BC"/>
          </a:solidFill>
        </p:spPr>
      </p:pic>
      <p:grpSp>
        <p:nvGrpSpPr>
          <p:cNvPr id="2" name="Group 2"/>
          <p:cNvGrpSpPr/>
          <p:nvPr/>
        </p:nvGrpSpPr>
        <p:grpSpPr>
          <a:xfrm rot="-5400000">
            <a:off x="10988248" y="1542106"/>
            <a:ext cx="8229600" cy="7202789"/>
            <a:chOff x="0" y="0"/>
            <a:chExt cx="7409317" cy="6484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09317" cy="6484853"/>
            </a:xfrm>
            <a:custGeom>
              <a:avLst/>
              <a:gdLst/>
              <a:ahLst/>
              <a:cxnLst/>
              <a:rect l="l" t="t" r="r" b="b"/>
              <a:pathLst>
                <a:path w="7409317" h="6484853">
                  <a:moveTo>
                    <a:pt x="0" y="0"/>
                  </a:moveTo>
                  <a:lnTo>
                    <a:pt x="0" y="6484853"/>
                  </a:lnTo>
                  <a:lnTo>
                    <a:pt x="7409317" y="6484853"/>
                  </a:lnTo>
                  <a:lnTo>
                    <a:pt x="7409317" y="0"/>
                  </a:lnTo>
                  <a:lnTo>
                    <a:pt x="0" y="0"/>
                  </a:lnTo>
                  <a:close/>
                  <a:moveTo>
                    <a:pt x="7348357" y="6423893"/>
                  </a:moveTo>
                  <a:lnTo>
                    <a:pt x="59690" y="6423893"/>
                  </a:lnTo>
                  <a:lnTo>
                    <a:pt x="59690" y="59690"/>
                  </a:lnTo>
                  <a:lnTo>
                    <a:pt x="7348357" y="59690"/>
                  </a:lnTo>
                  <a:lnTo>
                    <a:pt x="7348357" y="6423893"/>
                  </a:lnTo>
                  <a:close/>
                </a:path>
              </a:pathLst>
            </a:custGeom>
            <a:solidFill>
              <a:srgbClr val="10609D">
                <a:alpha val="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028700" y="-214645"/>
            <a:ext cx="9480265" cy="10501646"/>
          </a:xfrm>
          <a:prstGeom prst="rect">
            <a:avLst/>
          </a:prstGeom>
          <a:solidFill>
            <a:srgbClr val="10609D">
              <a:alpha val="69000"/>
            </a:srgbClr>
          </a:solidFill>
        </p:spPr>
      </p:sp>
      <p:sp>
        <p:nvSpPr>
          <p:cNvPr id="10" name="AutoShape 8"/>
          <p:cNvSpPr/>
          <p:nvPr/>
        </p:nvSpPr>
        <p:spPr>
          <a:xfrm>
            <a:off x="1740230" y="262404"/>
            <a:ext cx="8057203" cy="9605496"/>
          </a:xfrm>
          <a:prstGeom prst="rect">
            <a:avLst/>
          </a:prstGeom>
          <a:solidFill>
            <a:srgbClr val="FFFFFF">
              <a:alpha val="86666"/>
            </a:srgbClr>
          </a:solidFill>
        </p:spPr>
      </p:sp>
      <p:sp>
        <p:nvSpPr>
          <p:cNvPr id="17" name="AutoShape 3"/>
          <p:cNvSpPr/>
          <p:nvPr/>
        </p:nvSpPr>
        <p:spPr>
          <a:xfrm>
            <a:off x="13281946" y="2476500"/>
            <a:ext cx="5374843" cy="3867581"/>
          </a:xfrm>
          <a:prstGeom prst="rect">
            <a:avLst/>
          </a:prstGeom>
          <a:noFill/>
        </p:spPr>
      </p:sp>
      <p:sp>
        <p:nvSpPr>
          <p:cNvPr id="12" name="TextBox 11"/>
          <p:cNvSpPr txBox="1"/>
          <p:nvPr/>
        </p:nvSpPr>
        <p:spPr>
          <a:xfrm>
            <a:off x="1740230" y="402337"/>
            <a:ext cx="813221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Разработать </a:t>
            </a:r>
            <a:r>
              <a:rPr lang="ru-RU" sz="40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нормативную и концептуальную 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базы, задающие </a:t>
            </a:r>
            <a:r>
              <a:rPr lang="ru-RU" sz="40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общие цели, смыслы, показатели результативности системы 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ПК педагогов</a:t>
            </a:r>
            <a:endParaRPr lang="ru-RU" sz="4000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Построить </a:t>
            </a:r>
            <a:r>
              <a:rPr lang="ru-RU" sz="40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систему действий, обеспечивающих управление системой мониторинга качества 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ПК</a:t>
            </a:r>
            <a:endParaRPr lang="ru-RU" sz="4000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Создать </a:t>
            </a:r>
            <a:r>
              <a:rPr lang="ru-RU" sz="40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муниципальные требования (показателей) и муниципальные регламенты оценки квалификации </a:t>
            </a:r>
            <a:r>
              <a:rPr lang="ru-RU" sz="40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педагогов</a:t>
            </a:r>
            <a:endParaRPr lang="ru-RU" sz="4000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15800" y="2552700"/>
            <a:ext cx="5814932" cy="221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460"/>
              </a:lnSpc>
            </a:pPr>
            <a:endParaRPr lang="ru-RU" sz="4800" b="1" spc="-48" dirty="0" smtClean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algn="r">
              <a:lnSpc>
                <a:spcPts val="5460"/>
              </a:lnSpc>
            </a:pPr>
            <a:endParaRPr lang="ru-RU" sz="8800" b="1" spc="-48" dirty="0" smtClean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algn="r">
              <a:lnSpc>
                <a:spcPts val="5460"/>
              </a:lnSpc>
            </a:pPr>
            <a:r>
              <a:rPr lang="ru-RU" sz="8800" b="1" spc="-48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Решение</a:t>
            </a:r>
            <a:endParaRPr lang="en-US" sz="7200" b="1" spc="-42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229600" y="-6060273"/>
            <a:ext cx="1828800" cy="16006746"/>
            <a:chOff x="0" y="0"/>
            <a:chExt cx="1999489" cy="14411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9489" cy="14411278"/>
            </a:xfrm>
            <a:custGeom>
              <a:avLst/>
              <a:gdLst/>
              <a:ahLst/>
              <a:cxnLst/>
              <a:rect l="l" t="t" r="r" b="b"/>
              <a:pathLst>
                <a:path w="1999489" h="14411278">
                  <a:moveTo>
                    <a:pt x="0" y="0"/>
                  </a:moveTo>
                  <a:lnTo>
                    <a:pt x="0" y="14411278"/>
                  </a:lnTo>
                  <a:lnTo>
                    <a:pt x="1999489" y="14411278"/>
                  </a:lnTo>
                  <a:lnTo>
                    <a:pt x="1999489" y="0"/>
                  </a:lnTo>
                  <a:lnTo>
                    <a:pt x="0" y="0"/>
                  </a:lnTo>
                  <a:close/>
                  <a:moveTo>
                    <a:pt x="1938529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1938529" y="59690"/>
                  </a:lnTo>
                  <a:lnTo>
                    <a:pt x="1938529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-394065" y="4483109"/>
            <a:ext cx="18835659" cy="625203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1888659" y="1333500"/>
            <a:ext cx="15929647" cy="8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6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</a:t>
            </a:r>
            <a:r>
              <a:rPr lang="ru-RU" sz="56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56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МЕТОДИЧЕСКОЙ РАБОТЫ</a:t>
            </a:r>
            <a:endParaRPr lang="en-US" sz="5600" b="1" spc="-56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859326"/>
            <a:ext cx="2167547" cy="21675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6238"/>
              </p:ext>
            </p:extLst>
          </p:nvPr>
        </p:nvGraphicFramePr>
        <p:xfrm>
          <a:off x="0" y="5231137"/>
          <a:ext cx="18308781" cy="40386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3649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методической работы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3/14</a:t>
                      </a:r>
                      <a:endParaRPr lang="ru-RU" sz="26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21,4%</a:t>
                      </a:r>
                      <a:endParaRPr lang="ru-RU" sz="26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054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методической работы обоснована частично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Региональные показатели отсутствуют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Муниципальные методические службы  присутствуют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Мониторинг показателей отсутствует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Анализа результатов мониторинга отсутствует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Адресные рекомендации по результатам анализа отсутствуют</a:t>
                      </a:r>
                      <a:b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</a:br>
                      <a:r>
                        <a:rPr lang="ru-RU" sz="2600" b="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Управленческие решения по результатам анализа отсутствуют</a:t>
                      </a:r>
                      <a:endParaRPr lang="ru-RU" sz="260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8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3637" y="1028700"/>
            <a:ext cx="13982841" cy="1487555"/>
            <a:chOff x="0" y="0"/>
            <a:chExt cx="18643788" cy="1983407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8643788" cy="198340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696028" y="488891"/>
              <a:ext cx="13955619" cy="906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0"/>
                </a:lnSpc>
              </a:pPr>
              <a:r>
                <a:rPr lang="ru-RU" sz="3800" b="1" spc="190" dirty="0" smtClean="0">
                  <a:solidFill>
                    <a:srgbClr val="10609D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Проблема</a:t>
              </a:r>
              <a:r>
                <a:rPr lang="en-US" sz="3800" b="1" spc="190" dirty="0" smtClean="0">
                  <a:solidFill>
                    <a:srgbClr val="10609D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3800" b="1" spc="190" dirty="0" err="1">
                  <a:solidFill>
                    <a:srgbClr val="10609D"/>
                  </a:solidFill>
                  <a:latin typeface="Montserrat Light" panose="020B0604020202020204" charset="0"/>
                  <a:cs typeface="Montserrat Light" panose="020B0604020202020204" charset="0"/>
                </a:rPr>
                <a:t>методической</a:t>
              </a:r>
              <a:r>
                <a:rPr lang="en-US" sz="3800" b="1" spc="190" dirty="0">
                  <a:solidFill>
                    <a:srgbClr val="10609D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3800" b="1" spc="190" dirty="0" err="1">
                  <a:solidFill>
                    <a:srgbClr val="10609D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работы</a:t>
              </a:r>
              <a:r>
                <a:rPr lang="en-US" sz="3800" b="1" spc="190" dirty="0">
                  <a:solidFill>
                    <a:srgbClr val="10609D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7778" y="4766542"/>
            <a:ext cx="16892444" cy="5054841"/>
            <a:chOff x="0" y="0"/>
            <a:chExt cx="22523258" cy="673978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22523258" cy="6739788"/>
              <a:chOff x="0" y="0"/>
              <a:chExt cx="17992914" cy="538414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992914" cy="5384142"/>
              </a:xfrm>
              <a:custGeom>
                <a:avLst/>
                <a:gdLst/>
                <a:ahLst/>
                <a:cxnLst/>
                <a:rect l="l" t="t" r="r" b="b"/>
                <a:pathLst>
                  <a:path w="17992914" h="5384142">
                    <a:moveTo>
                      <a:pt x="0" y="0"/>
                    </a:moveTo>
                    <a:lnTo>
                      <a:pt x="0" y="5384142"/>
                    </a:lnTo>
                    <a:lnTo>
                      <a:pt x="17992914" y="5384142"/>
                    </a:lnTo>
                    <a:lnTo>
                      <a:pt x="17992914" y="0"/>
                    </a:lnTo>
                    <a:lnTo>
                      <a:pt x="0" y="0"/>
                    </a:lnTo>
                    <a:close/>
                    <a:moveTo>
                      <a:pt x="17931954" y="5323182"/>
                    </a:moveTo>
                    <a:lnTo>
                      <a:pt x="59690" y="5323182"/>
                    </a:lnTo>
                    <a:lnTo>
                      <a:pt x="59690" y="59690"/>
                    </a:lnTo>
                    <a:lnTo>
                      <a:pt x="17931954" y="59690"/>
                    </a:lnTo>
                    <a:lnTo>
                      <a:pt x="17931954" y="5323182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497463" y="3515368"/>
              <a:ext cx="19869405" cy="25306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6"/>
                </a:lnSpc>
              </a:pPr>
              <a:r>
                <a:rPr lang="en-US" sz="2873" spc="287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ТАКИМ ПРЕДМЕТОМ УПРАВЛЕНИЯ В МЕТОДИЧЕСКОЙ РАБОТЕ МОГЛИ БЫ СТАТЬ РАЗЛИЧНЫЕ СПОСОБЫ ВНЕДРЕНИЯ, ПОДДЕРЖКИ И </a:t>
              </a:r>
              <a:r>
                <a:rPr lang="en-US" sz="2873" spc="287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ПРОДВИЖЕНИЯ</a:t>
              </a:r>
              <a:r>
                <a:rPr lang="ru-RU" sz="2873" spc="287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873" spc="287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НОВЫХ </a:t>
              </a:r>
              <a:r>
                <a:rPr lang="en-US" sz="2873" spc="287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ТЕХНОЛОГИЙ И МОДИФИКАЦИЙ ОБРАЗОВАТЕЛЬНОГО ПРОЦЕССА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497463" y="744509"/>
              <a:ext cx="19869405" cy="2257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3"/>
                </a:lnSpc>
              </a:pPr>
              <a:r>
                <a:rPr lang="en-US" sz="5494" b="1" spc="-54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Отказ</a:t>
              </a:r>
              <a:r>
                <a:rPr lang="en-US" sz="5494" b="1" spc="-5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494" b="1" spc="-54" dirty="0" err="1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от</a:t>
              </a:r>
              <a:r>
                <a:rPr lang="en-US" sz="5494" b="1" spc="-5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494" b="1" spc="-54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собственно-методического</a:t>
              </a:r>
              <a:r>
                <a:rPr lang="en-US" sz="5494" b="1" spc="-5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494" b="1" spc="-54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предмета</a:t>
              </a:r>
              <a:r>
                <a:rPr lang="en-US" sz="5494" b="1" spc="-5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5494" b="1" spc="-54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управления</a:t>
              </a:r>
              <a:endParaRPr lang="en-US" sz="5494" b="1" spc="-54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pic>
        <p:nvPicPr>
          <p:cNvPr id="10" name="Picture 7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6101" y="954155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1173338" y="4725292"/>
            <a:ext cx="1522131" cy="203290"/>
            <a:chOff x="0" y="0"/>
            <a:chExt cx="3803650" cy="508000"/>
          </a:xfrm>
        </p:grpSpPr>
        <p:sp>
          <p:nvSpPr>
            <p:cNvPr id="10" name="Freeform 10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8580719" y="7313955"/>
            <a:ext cx="1522131" cy="203290"/>
            <a:chOff x="0" y="0"/>
            <a:chExt cx="3803650" cy="508000"/>
          </a:xfrm>
        </p:grpSpPr>
        <p:sp>
          <p:nvSpPr>
            <p:cNvPr id="13" name="Freeform 13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5964044" y="4700649"/>
            <a:ext cx="1432052" cy="191259"/>
            <a:chOff x="0" y="0"/>
            <a:chExt cx="3803650" cy="508000"/>
          </a:xfrm>
        </p:grpSpPr>
        <p:sp>
          <p:nvSpPr>
            <p:cNvPr id="16" name="Freeform 16"/>
            <p:cNvSpPr/>
            <p:nvPr/>
          </p:nvSpPr>
          <p:spPr>
            <a:xfrm>
              <a:off x="0" y="215900"/>
              <a:ext cx="3507740" cy="76200"/>
            </a:xfrm>
            <a:custGeom>
              <a:avLst/>
              <a:gdLst/>
              <a:ahLst/>
              <a:cxnLst/>
              <a:rect l="l" t="t" r="r" b="b"/>
              <a:pathLst>
                <a:path w="3507740" h="76200">
                  <a:moveTo>
                    <a:pt x="0" y="0"/>
                  </a:moveTo>
                  <a:lnTo>
                    <a:pt x="3507740" y="0"/>
                  </a:lnTo>
                  <a:lnTo>
                    <a:pt x="3507740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42900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38" name="Группа 37"/>
          <p:cNvGrpSpPr/>
          <p:nvPr/>
        </p:nvGrpSpPr>
        <p:grpSpPr>
          <a:xfrm>
            <a:off x="7396096" y="3039453"/>
            <a:ext cx="3777242" cy="3777242"/>
            <a:chOff x="7396095" y="2877291"/>
            <a:chExt cx="3777242" cy="37772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396095" y="2877291"/>
              <a:ext cx="3777242" cy="3777242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7594226" y="4394121"/>
              <a:ext cx="3460696" cy="872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b="1" spc="101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МЕТОДИЧЕСКАЯ </a:t>
              </a:r>
              <a:endParaRPr lang="en-US" sz="2600" b="1" spc="101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 algn="ctr">
                <a:lnSpc>
                  <a:spcPts val="3354"/>
                </a:lnSpc>
                <a:spcBef>
                  <a:spcPct val="0"/>
                </a:spcBef>
              </a:pPr>
              <a:r>
                <a:rPr lang="en-US" sz="2600" b="1" spc="101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РАБОТА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836156" y="3504301"/>
            <a:ext cx="3884772" cy="2612646"/>
            <a:chOff x="2813942" y="3675189"/>
            <a:chExt cx="3282590" cy="1913442"/>
          </a:xfrm>
        </p:grpSpPr>
        <p:grpSp>
          <p:nvGrpSpPr>
            <p:cNvPr id="3" name="Group 3"/>
            <p:cNvGrpSpPr/>
            <p:nvPr/>
          </p:nvGrpSpPr>
          <p:grpSpPr>
            <a:xfrm>
              <a:off x="2884949" y="3675189"/>
              <a:ext cx="3211583" cy="1913442"/>
              <a:chOff x="386235" y="-568550"/>
              <a:chExt cx="9362570" cy="55781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86235" y="-568550"/>
                <a:ext cx="9362570" cy="5578163"/>
              </a:xfrm>
              <a:custGeom>
                <a:avLst/>
                <a:gdLst/>
                <a:ahLst/>
                <a:cxnLst/>
                <a:rect l="l" t="t" r="r" b="b"/>
                <a:pathLst>
                  <a:path w="9362570" h="5578163">
                    <a:moveTo>
                      <a:pt x="9238111" y="5578163"/>
                    </a:moveTo>
                    <a:lnTo>
                      <a:pt x="124460" y="5578163"/>
                    </a:lnTo>
                    <a:cubicBezTo>
                      <a:pt x="55880" y="5578163"/>
                      <a:pt x="0" y="5522283"/>
                      <a:pt x="0" y="54537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238111" y="0"/>
                    </a:lnTo>
                    <a:cubicBezTo>
                      <a:pt x="9306691" y="0"/>
                      <a:pt x="9362570" y="55880"/>
                      <a:pt x="9362570" y="124460"/>
                    </a:cubicBezTo>
                    <a:lnTo>
                      <a:pt x="9362570" y="5453703"/>
                    </a:lnTo>
                    <a:cubicBezTo>
                      <a:pt x="9362570" y="5522283"/>
                      <a:pt x="9306691" y="5578163"/>
                      <a:pt x="9238111" y="5578163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2813942" y="4133382"/>
              <a:ext cx="3223269" cy="10894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2857"/>
                </a:lnSpc>
              </a:pPr>
              <a:r>
                <a:rPr lang="en-US" sz="2400" b="1" spc="95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Оценка</a:t>
              </a:r>
              <a:endParaRPr lang="en-US" sz="2400" b="1" spc="95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 algn="ctr">
                <a:lnSpc>
                  <a:spcPts val="2857"/>
                </a:lnSpc>
              </a:pPr>
              <a:r>
                <a:rPr lang="en-US" sz="2400" b="1" spc="95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профессиональной</a:t>
              </a:r>
              <a:r>
                <a:rPr lang="en-US" sz="2400" b="1" spc="95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95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деятельности</a:t>
              </a:r>
              <a:endParaRPr lang="en-US" sz="2400" b="1" spc="95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 algn="ctr">
                <a:lnSpc>
                  <a:spcPts val="2857"/>
                </a:lnSpc>
              </a:pPr>
              <a:r>
                <a:rPr lang="en-US" sz="2400" b="1" spc="95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педагога</a:t>
              </a:r>
              <a:endParaRPr lang="en-US" sz="2400" b="1" spc="95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1963401" y="3603922"/>
            <a:ext cx="4038200" cy="2612646"/>
            <a:chOff x="12748068" y="4000158"/>
            <a:chExt cx="3253532" cy="1783500"/>
          </a:xfrm>
        </p:grpSpPr>
        <p:grpSp>
          <p:nvGrpSpPr>
            <p:cNvPr id="5" name="Group 5"/>
            <p:cNvGrpSpPr/>
            <p:nvPr/>
          </p:nvGrpSpPr>
          <p:grpSpPr>
            <a:xfrm>
              <a:off x="12748068" y="4000158"/>
              <a:ext cx="3208493" cy="1783500"/>
              <a:chOff x="0" y="0"/>
              <a:chExt cx="6672957" cy="370928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672957" cy="3709285"/>
              </a:xfrm>
              <a:custGeom>
                <a:avLst/>
                <a:gdLst/>
                <a:ahLst/>
                <a:cxnLst/>
                <a:rect l="l" t="t" r="r" b="b"/>
                <a:pathLst>
                  <a:path w="6672957" h="3709285">
                    <a:moveTo>
                      <a:pt x="6548497" y="3709285"/>
                    </a:moveTo>
                    <a:lnTo>
                      <a:pt x="124460" y="3709285"/>
                    </a:lnTo>
                    <a:cubicBezTo>
                      <a:pt x="55880" y="3709285"/>
                      <a:pt x="0" y="3653405"/>
                      <a:pt x="0" y="35848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548497" y="0"/>
                    </a:lnTo>
                    <a:cubicBezTo>
                      <a:pt x="6617077" y="0"/>
                      <a:pt x="6672957" y="55880"/>
                      <a:pt x="6672957" y="124460"/>
                    </a:cubicBezTo>
                    <a:lnTo>
                      <a:pt x="6672957" y="3584825"/>
                    </a:lnTo>
                    <a:cubicBezTo>
                      <a:pt x="6672957" y="3653405"/>
                      <a:pt x="6617077" y="3709285"/>
                      <a:pt x="6548497" y="3709285"/>
                    </a:cubicBezTo>
                    <a:close/>
                  </a:path>
                </a:pathLst>
              </a:custGeom>
              <a:noFill/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12771912" y="4382931"/>
              <a:ext cx="3229688" cy="78787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Совершенствование</a:t>
              </a:r>
              <a:r>
                <a:rPr lang="en-US" sz="2400" b="1" spc="100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деятельности</a:t>
              </a:r>
              <a:r>
                <a:rPr lang="en-US" sz="2400" b="1" spc="100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педагога</a:t>
              </a:r>
              <a:endParaRPr lang="en-US" sz="2400" b="1" spc="100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002248" y="7795858"/>
            <a:ext cx="4990748" cy="2318067"/>
            <a:chOff x="7002248" y="7795858"/>
            <a:chExt cx="4990748" cy="2318067"/>
          </a:xfrm>
        </p:grpSpPr>
        <p:grpSp>
          <p:nvGrpSpPr>
            <p:cNvPr id="7" name="Group 7"/>
            <p:cNvGrpSpPr/>
            <p:nvPr/>
          </p:nvGrpSpPr>
          <p:grpSpPr>
            <a:xfrm>
              <a:off x="7002248" y="7795858"/>
              <a:ext cx="4990748" cy="2318067"/>
              <a:chOff x="-249849" y="-478139"/>
              <a:chExt cx="6266371" cy="291055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249849" y="-478139"/>
                <a:ext cx="6266371" cy="2910558"/>
              </a:xfrm>
              <a:custGeom>
                <a:avLst/>
                <a:gdLst/>
                <a:ahLst/>
                <a:cxnLst/>
                <a:rect l="l" t="t" r="r" b="b"/>
                <a:pathLst>
                  <a:path w="5232026" h="2432419">
                    <a:moveTo>
                      <a:pt x="5107565" y="2432418"/>
                    </a:moveTo>
                    <a:lnTo>
                      <a:pt x="124460" y="2432418"/>
                    </a:lnTo>
                    <a:cubicBezTo>
                      <a:pt x="55880" y="2432418"/>
                      <a:pt x="0" y="2376538"/>
                      <a:pt x="0" y="230795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07565" y="0"/>
                    </a:lnTo>
                    <a:cubicBezTo>
                      <a:pt x="5176145" y="0"/>
                      <a:pt x="5232026" y="55880"/>
                      <a:pt x="5232026" y="124460"/>
                    </a:cubicBezTo>
                    <a:lnTo>
                      <a:pt x="5232026" y="2307959"/>
                    </a:lnTo>
                    <a:cubicBezTo>
                      <a:pt x="5232026" y="2376539"/>
                      <a:pt x="5176145" y="2432419"/>
                      <a:pt x="5107565" y="2432419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7035177" y="8354719"/>
              <a:ext cx="4613215" cy="1538883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Обустройство</a:t>
              </a:r>
              <a:r>
                <a:rPr lang="en-US" sz="2400" b="1" spc="100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практик</a:t>
              </a:r>
              <a:endParaRPr lang="en-US" sz="2400" b="1" spc="100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работы</a:t>
              </a:r>
              <a:r>
                <a:rPr lang="en-US" sz="2400" b="1" spc="100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с  </a:t>
              </a: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детскими</a:t>
              </a:r>
              <a:r>
                <a:rPr lang="en-US" sz="2400" b="1" spc="100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100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образовательными</a:t>
              </a:r>
              <a:endParaRPr lang="en-US" sz="2400" b="1" spc="100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 algn="ctr">
                <a:lnSpc>
                  <a:spcPts val="3000"/>
                </a:lnSpc>
              </a:pPr>
              <a:r>
                <a:rPr lang="en-US" sz="2400" b="1" spc="100" dirty="0" err="1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результатами</a:t>
              </a:r>
              <a:endParaRPr lang="en-US" sz="2400" b="1" spc="100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-74660" y="1026866"/>
            <a:ext cx="10133060" cy="148755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24" name="TextBox 24"/>
          <p:cNvSpPr txBox="1"/>
          <p:nvPr/>
        </p:nvSpPr>
        <p:spPr>
          <a:xfrm>
            <a:off x="-564615" y="1432529"/>
            <a:ext cx="12667596" cy="66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2"/>
              </a:lnSpc>
              <a:spcBef>
                <a:spcPct val="0"/>
              </a:spcBef>
            </a:pPr>
            <a:r>
              <a:rPr lang="ru-RU" sz="4200" b="1" spc="126" dirty="0" smtClean="0">
                <a:solidFill>
                  <a:srgbClr val="10609D"/>
                </a:solidFill>
                <a:latin typeface="Montserrat Light"/>
              </a:rPr>
              <a:t>Решение проблемы</a:t>
            </a:r>
            <a:endParaRPr lang="en-US" sz="4200" b="1" spc="126" dirty="0">
              <a:solidFill>
                <a:srgbClr val="10609D"/>
              </a:solidFill>
              <a:latin typeface="Montserrat Light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758687" y="7830039"/>
            <a:ext cx="5010497" cy="2329428"/>
            <a:chOff x="758687" y="7830039"/>
            <a:chExt cx="5010497" cy="2329428"/>
          </a:xfrm>
        </p:grpSpPr>
        <p:grpSp>
          <p:nvGrpSpPr>
            <p:cNvPr id="31" name="Group 31"/>
            <p:cNvGrpSpPr/>
            <p:nvPr/>
          </p:nvGrpSpPr>
          <p:grpSpPr>
            <a:xfrm>
              <a:off x="758687" y="7830039"/>
              <a:ext cx="5010497" cy="2329428"/>
              <a:chOff x="-2" y="35692"/>
              <a:chExt cx="5232026" cy="243241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-2" y="35692"/>
                <a:ext cx="5232026" cy="2432419"/>
              </a:xfrm>
              <a:custGeom>
                <a:avLst/>
                <a:gdLst/>
                <a:ahLst/>
                <a:cxnLst/>
                <a:rect l="l" t="t" r="r" b="b"/>
                <a:pathLst>
                  <a:path w="5232026" h="2432419">
                    <a:moveTo>
                      <a:pt x="5107565" y="2432418"/>
                    </a:moveTo>
                    <a:lnTo>
                      <a:pt x="124460" y="2432418"/>
                    </a:lnTo>
                    <a:cubicBezTo>
                      <a:pt x="55880" y="2432418"/>
                      <a:pt x="0" y="2376538"/>
                      <a:pt x="0" y="230795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07565" y="0"/>
                    </a:lnTo>
                    <a:cubicBezTo>
                      <a:pt x="5176145" y="0"/>
                      <a:pt x="5232026" y="55880"/>
                      <a:pt x="5232026" y="124460"/>
                    </a:cubicBezTo>
                    <a:lnTo>
                      <a:pt x="5232026" y="2307959"/>
                    </a:lnTo>
                    <a:cubicBezTo>
                      <a:pt x="5232026" y="2376539"/>
                      <a:pt x="5176145" y="2432419"/>
                      <a:pt x="5107565" y="2432419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1094942" y="7877823"/>
              <a:ext cx="4337989" cy="1436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1"/>
                </a:lnSpc>
              </a:pPr>
              <a:endParaRPr lang="ru-RU" sz="2400" b="1" spc="94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 algn="ctr">
                <a:lnSpc>
                  <a:spcPts val="2821"/>
                </a:lnSpc>
              </a:pPr>
              <a:r>
                <a:rPr lang="ru-RU" sz="2400" b="1" spc="9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А</a:t>
              </a:r>
              <a:r>
                <a:rPr lang="en-US" sz="2400" b="1" spc="94" dirty="0" err="1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нализ</a:t>
              </a:r>
              <a:endParaRPr lang="en-US" sz="2400" b="1" spc="94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  <a:p>
              <a:pPr algn="ctr">
                <a:lnSpc>
                  <a:spcPts val="2821"/>
                </a:lnSpc>
              </a:pPr>
              <a:r>
                <a:rPr lang="en-US" sz="2400" b="1" spc="94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причин</a:t>
              </a:r>
              <a:r>
                <a:rPr lang="en-US" sz="2400" b="1" spc="9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94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недостижения</a:t>
              </a:r>
              <a:r>
                <a:rPr lang="en-US" sz="2400" b="1" spc="9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94" dirty="0" err="1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планируемых</a:t>
              </a:r>
              <a:r>
                <a:rPr lang="en-US" sz="2400" b="1" spc="9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ru-RU" sz="2400" b="1" spc="9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ОР</a:t>
              </a:r>
              <a:endParaRPr lang="en-US" sz="2400" b="1" spc="94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2993997" y="7747936"/>
            <a:ext cx="5010497" cy="2329428"/>
            <a:chOff x="12993997" y="7747936"/>
            <a:chExt cx="5010497" cy="2329428"/>
          </a:xfrm>
        </p:grpSpPr>
        <p:grpSp>
          <p:nvGrpSpPr>
            <p:cNvPr id="33" name="Group 33"/>
            <p:cNvGrpSpPr/>
            <p:nvPr/>
          </p:nvGrpSpPr>
          <p:grpSpPr>
            <a:xfrm>
              <a:off x="12993997" y="7747936"/>
              <a:ext cx="5010497" cy="2329428"/>
              <a:chOff x="108254" y="-50041"/>
              <a:chExt cx="5232026" cy="243241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08254" y="-50041"/>
                <a:ext cx="5232026" cy="2432419"/>
              </a:xfrm>
              <a:custGeom>
                <a:avLst/>
                <a:gdLst/>
                <a:ahLst/>
                <a:cxnLst/>
                <a:rect l="l" t="t" r="r" b="b"/>
                <a:pathLst>
                  <a:path w="5232026" h="2432419">
                    <a:moveTo>
                      <a:pt x="5107565" y="2432418"/>
                    </a:moveTo>
                    <a:lnTo>
                      <a:pt x="124460" y="2432418"/>
                    </a:lnTo>
                    <a:cubicBezTo>
                      <a:pt x="55880" y="2432418"/>
                      <a:pt x="0" y="2376538"/>
                      <a:pt x="0" y="230795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107565" y="0"/>
                    </a:lnTo>
                    <a:cubicBezTo>
                      <a:pt x="5176145" y="0"/>
                      <a:pt x="5232026" y="55880"/>
                      <a:pt x="5232026" y="124460"/>
                    </a:cubicBezTo>
                    <a:lnTo>
                      <a:pt x="5232026" y="2307959"/>
                    </a:lnTo>
                    <a:cubicBezTo>
                      <a:pt x="5232026" y="2376539"/>
                      <a:pt x="5176145" y="2432419"/>
                      <a:pt x="5107565" y="2432419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13113711" y="8008948"/>
              <a:ext cx="4771071" cy="1470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7"/>
                </a:lnSpc>
              </a:pPr>
              <a:r>
                <a:rPr lang="en-US" sz="1904" b="1" spc="95" dirty="0">
                  <a:solidFill>
                    <a:srgbClr val="FFFFFF"/>
                  </a:solidFill>
                  <a:latin typeface="Aileron Regular"/>
                </a:rPr>
                <a:t>   </a:t>
              </a:r>
              <a:endParaRPr lang="ru-RU" sz="1904" b="1" spc="95" dirty="0" smtClean="0">
                <a:solidFill>
                  <a:srgbClr val="FFFFFF"/>
                </a:solidFill>
                <a:latin typeface="Aileron Regular"/>
              </a:endParaRPr>
            </a:p>
            <a:p>
              <a:pPr algn="ctr">
                <a:lnSpc>
                  <a:spcPts val="2857"/>
                </a:lnSpc>
              </a:pPr>
              <a:r>
                <a:rPr lang="en-US" sz="2400" b="1" spc="95" dirty="0" err="1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Прогнозирование</a:t>
              </a:r>
              <a:r>
                <a:rPr lang="en-US" sz="2400" b="1" spc="95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2400" b="1" spc="95" dirty="0" err="1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эффективности</a:t>
              </a:r>
              <a:r>
                <a:rPr lang="ru-RU" sz="2400" b="1" spc="95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</a:p>
            <a:p>
              <a:pPr algn="ctr">
                <a:lnSpc>
                  <a:spcPts val="2857"/>
                </a:lnSpc>
              </a:pPr>
              <a:r>
                <a:rPr lang="ru-RU" sz="2400" b="1" spc="95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и выбор форм</a:t>
              </a:r>
              <a:endParaRPr lang="en-US" sz="2400" b="1" spc="95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pic>
        <p:nvPicPr>
          <p:cNvPr id="3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79" y="1002503"/>
            <a:ext cx="2287215" cy="1492324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11917493" y="3489956"/>
            <a:ext cx="3884772" cy="2612646"/>
            <a:chOff x="2813942" y="3675189"/>
            <a:chExt cx="3282590" cy="1913442"/>
          </a:xfrm>
        </p:grpSpPr>
        <p:grpSp>
          <p:nvGrpSpPr>
            <p:cNvPr id="45" name="Group 3"/>
            <p:cNvGrpSpPr/>
            <p:nvPr/>
          </p:nvGrpSpPr>
          <p:grpSpPr>
            <a:xfrm>
              <a:off x="2884949" y="3675189"/>
              <a:ext cx="3211583" cy="1913442"/>
              <a:chOff x="386235" y="-568550"/>
              <a:chExt cx="9362570" cy="5578163"/>
            </a:xfrm>
          </p:grpSpPr>
          <p:sp>
            <p:nvSpPr>
              <p:cNvPr id="47" name="Freeform 4"/>
              <p:cNvSpPr/>
              <p:nvPr/>
            </p:nvSpPr>
            <p:spPr>
              <a:xfrm>
                <a:off x="386235" y="-568550"/>
                <a:ext cx="9362570" cy="5578163"/>
              </a:xfrm>
              <a:custGeom>
                <a:avLst/>
                <a:gdLst/>
                <a:ahLst/>
                <a:cxnLst/>
                <a:rect l="l" t="t" r="r" b="b"/>
                <a:pathLst>
                  <a:path w="9362570" h="5578163">
                    <a:moveTo>
                      <a:pt x="9238111" y="5578163"/>
                    </a:moveTo>
                    <a:lnTo>
                      <a:pt x="124460" y="5578163"/>
                    </a:lnTo>
                    <a:cubicBezTo>
                      <a:pt x="55880" y="5578163"/>
                      <a:pt x="0" y="5522283"/>
                      <a:pt x="0" y="54537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238111" y="0"/>
                    </a:lnTo>
                    <a:cubicBezTo>
                      <a:pt x="9306691" y="0"/>
                      <a:pt x="9362570" y="55880"/>
                      <a:pt x="9362570" y="124460"/>
                    </a:cubicBezTo>
                    <a:lnTo>
                      <a:pt x="9362570" y="5453703"/>
                    </a:lnTo>
                    <a:cubicBezTo>
                      <a:pt x="9362570" y="5522283"/>
                      <a:pt x="9306691" y="5578163"/>
                      <a:pt x="9238111" y="5578163"/>
                    </a:cubicBezTo>
                    <a:close/>
                  </a:path>
                </a:pathLst>
              </a:custGeom>
              <a:solidFill>
                <a:srgbClr val="2C92D5"/>
              </a:solidFill>
            </p:spPr>
          </p:sp>
        </p:grpSp>
        <p:sp>
          <p:nvSpPr>
            <p:cNvPr id="46" name="TextBox 20"/>
            <p:cNvSpPr txBox="1"/>
            <p:nvPr/>
          </p:nvSpPr>
          <p:spPr>
            <a:xfrm>
              <a:off x="2813942" y="4269566"/>
              <a:ext cx="3223269" cy="8171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2857"/>
                </a:lnSpc>
              </a:pPr>
              <a:r>
                <a:rPr lang="ru-RU" sz="2400" b="1" spc="95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Совершенствование деятельности педагога</a:t>
              </a:r>
              <a:endParaRPr lang="en-US" sz="2400" b="1" spc="95" dirty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cxnSp>
        <p:nvCxnSpPr>
          <p:cNvPr id="48" name="Прямая соединительная линия 47"/>
          <p:cNvCxnSpPr/>
          <p:nvPr/>
        </p:nvCxnSpPr>
        <p:spPr>
          <a:xfrm flipV="1">
            <a:off x="11963401" y="8912651"/>
            <a:ext cx="1027650" cy="210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769183" y="8994753"/>
            <a:ext cx="126599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960" y="-54852"/>
            <a:ext cx="4140865" cy="103418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8" name="Picture 2"/>
          <p:cNvPicPr>
            <a:picLocks noChangeAspect="1"/>
          </p:cNvPicPr>
          <p:nvPr/>
        </p:nvPicPr>
        <p:blipFill rotWithShape="1">
          <a:blip r:embed="rId3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1" y="0"/>
            <a:ext cx="4392909" cy="103111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9399" y="1701600"/>
            <a:ext cx="13807694" cy="7556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5063" y="1204879"/>
            <a:ext cx="411188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480"/>
              </a:lnSpc>
            </a:pPr>
            <a:r>
              <a:rPr lang="en-US" sz="10400" b="1" i="0" spc="987" dirty="0">
                <a:solidFill>
                  <a:srgbClr val="10609D"/>
                </a:solidFill>
                <a:latin typeface="Montserrat Classic"/>
              </a:rPr>
              <a:t>PISA</a:t>
            </a:r>
          </a:p>
        </p:txBody>
      </p:sp>
      <p:sp>
        <p:nvSpPr>
          <p:cNvPr id="7" name="Звезда: 4 точки 6">
            <a:extLst>
              <a:ext uri="{FF2B5EF4-FFF2-40B4-BE49-F238E27FC236}">
                <a16:creationId xmlns:a16="http://schemas.microsoft.com/office/drawing/2014/main" id="{C69B2BB2-8579-40C7-B8C6-154677FF56E4}"/>
              </a:ext>
            </a:extLst>
          </p:cNvPr>
          <p:cNvSpPr/>
          <p:nvPr/>
        </p:nvSpPr>
        <p:spPr>
          <a:xfrm>
            <a:off x="12877800" y="4838700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2C32A-BD8B-4083-8071-B43C5988D480}"/>
              </a:ext>
            </a:extLst>
          </p:cNvPr>
          <p:cNvSpPr txBox="1"/>
          <p:nvPr/>
        </p:nvSpPr>
        <p:spPr>
          <a:xfrm>
            <a:off x="13207651" y="4813747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Республика Саха (Якутия)</a:t>
            </a:r>
          </a:p>
        </p:txBody>
      </p:sp>
      <p:sp>
        <p:nvSpPr>
          <p:cNvPr id="9" name="Звезда: 4 точки 8">
            <a:extLst>
              <a:ext uri="{FF2B5EF4-FFF2-40B4-BE49-F238E27FC236}">
                <a16:creationId xmlns:a16="http://schemas.microsoft.com/office/drawing/2014/main" id="{0C804E2D-4E5A-417E-B1D9-43BAC89FCF46}"/>
              </a:ext>
            </a:extLst>
          </p:cNvPr>
          <p:cNvSpPr/>
          <p:nvPr/>
        </p:nvSpPr>
        <p:spPr>
          <a:xfrm>
            <a:off x="12785558" y="7581900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D56117-7921-436E-B0DE-200291C5D85E}"/>
              </a:ext>
            </a:extLst>
          </p:cNvPr>
          <p:cNvSpPr txBox="1"/>
          <p:nvPr/>
        </p:nvSpPr>
        <p:spPr>
          <a:xfrm>
            <a:off x="13165360" y="7518633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Республика Бурятия</a:t>
            </a:r>
          </a:p>
        </p:txBody>
      </p:sp>
      <p:sp>
        <p:nvSpPr>
          <p:cNvPr id="12" name="Звезда: 4 точки 11">
            <a:extLst>
              <a:ext uri="{FF2B5EF4-FFF2-40B4-BE49-F238E27FC236}">
                <a16:creationId xmlns:a16="http://schemas.microsoft.com/office/drawing/2014/main" id="{0D6CFCD7-7C0C-4861-A89A-BCDD1E677925}"/>
              </a:ext>
            </a:extLst>
          </p:cNvPr>
          <p:cNvSpPr/>
          <p:nvPr/>
        </p:nvSpPr>
        <p:spPr>
          <a:xfrm>
            <a:off x="5136374" y="7679724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52334-BDA1-444A-A4C7-95AB23F6861F}"/>
              </a:ext>
            </a:extLst>
          </p:cNvPr>
          <p:cNvSpPr txBox="1"/>
          <p:nvPr/>
        </p:nvSpPr>
        <p:spPr>
          <a:xfrm>
            <a:off x="5368465" y="7702034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Кабардино-Балкарская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Республика</a:t>
            </a:r>
          </a:p>
        </p:txBody>
      </p:sp>
      <p:sp>
        <p:nvSpPr>
          <p:cNvPr id="14" name="Звезда: 4 точки 13">
            <a:extLst>
              <a:ext uri="{FF2B5EF4-FFF2-40B4-BE49-F238E27FC236}">
                <a16:creationId xmlns:a16="http://schemas.microsoft.com/office/drawing/2014/main" id="{87B81F1C-1699-4C83-8C9E-476AC82A0D74}"/>
              </a:ext>
            </a:extLst>
          </p:cNvPr>
          <p:cNvSpPr/>
          <p:nvPr/>
        </p:nvSpPr>
        <p:spPr>
          <a:xfrm>
            <a:off x="5352438" y="7374924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AAF8F9-EB73-4877-9945-2131FF1FB56C}"/>
              </a:ext>
            </a:extLst>
          </p:cNvPr>
          <p:cNvSpPr txBox="1"/>
          <p:nvPr/>
        </p:nvSpPr>
        <p:spPr>
          <a:xfrm>
            <a:off x="5576222" y="7272635"/>
            <a:ext cx="29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Ставропольский край</a:t>
            </a:r>
          </a:p>
        </p:txBody>
      </p:sp>
      <p:sp>
        <p:nvSpPr>
          <p:cNvPr id="16" name="Звезда: 4 точки 15">
            <a:extLst>
              <a:ext uri="{FF2B5EF4-FFF2-40B4-BE49-F238E27FC236}">
                <a16:creationId xmlns:a16="http://schemas.microsoft.com/office/drawing/2014/main" id="{ACE3FFE8-0CB6-45A5-BD0C-538D1B76B0DF}"/>
              </a:ext>
            </a:extLst>
          </p:cNvPr>
          <p:cNvSpPr/>
          <p:nvPr/>
        </p:nvSpPr>
        <p:spPr>
          <a:xfrm>
            <a:off x="4938748" y="6929905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6696C-4A3F-454B-A4C7-4F546A79805B}"/>
              </a:ext>
            </a:extLst>
          </p:cNvPr>
          <p:cNvSpPr txBox="1"/>
          <p:nvPr/>
        </p:nvSpPr>
        <p:spPr>
          <a:xfrm>
            <a:off x="5113973" y="6826817"/>
            <a:ext cx="285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Краснодарский край</a:t>
            </a:r>
          </a:p>
        </p:txBody>
      </p:sp>
      <p:sp>
        <p:nvSpPr>
          <p:cNvPr id="19" name="Звезда: 4 точки 18">
            <a:extLst>
              <a:ext uri="{FF2B5EF4-FFF2-40B4-BE49-F238E27FC236}">
                <a16:creationId xmlns:a16="http://schemas.microsoft.com/office/drawing/2014/main" id="{F73FBBF7-7443-4A7C-9DD6-7AFC5A6AC39E}"/>
              </a:ext>
            </a:extLst>
          </p:cNvPr>
          <p:cNvSpPr/>
          <p:nvPr/>
        </p:nvSpPr>
        <p:spPr>
          <a:xfrm>
            <a:off x="9142863" y="5328166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083E4B-27DA-486A-9F6D-3C3FD1E75451}"/>
              </a:ext>
            </a:extLst>
          </p:cNvPr>
          <p:cNvSpPr txBox="1"/>
          <p:nvPr/>
        </p:nvSpPr>
        <p:spPr>
          <a:xfrm>
            <a:off x="9411787" y="5295284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Ямало-Ненецкий АО</a:t>
            </a:r>
          </a:p>
        </p:txBody>
      </p:sp>
      <p:sp>
        <p:nvSpPr>
          <p:cNvPr id="21" name="Звезда: 4 точки 20">
            <a:extLst>
              <a:ext uri="{FF2B5EF4-FFF2-40B4-BE49-F238E27FC236}">
                <a16:creationId xmlns:a16="http://schemas.microsoft.com/office/drawing/2014/main" id="{E0456048-6D28-4BEC-B91F-F6748F8E7057}"/>
              </a:ext>
            </a:extLst>
          </p:cNvPr>
          <p:cNvSpPr/>
          <p:nvPr/>
        </p:nvSpPr>
        <p:spPr>
          <a:xfrm>
            <a:off x="6440390" y="6696504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7E6F60-741B-4EBE-9543-C079C6C54C85}"/>
              </a:ext>
            </a:extLst>
          </p:cNvPr>
          <p:cNvSpPr txBox="1"/>
          <p:nvPr/>
        </p:nvSpPr>
        <p:spPr>
          <a:xfrm>
            <a:off x="11960953" y="7886700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Иркутская область</a:t>
            </a:r>
          </a:p>
        </p:txBody>
      </p:sp>
      <p:sp>
        <p:nvSpPr>
          <p:cNvPr id="23" name="Звезда: 4 точки 22">
            <a:extLst>
              <a:ext uri="{FF2B5EF4-FFF2-40B4-BE49-F238E27FC236}">
                <a16:creationId xmlns:a16="http://schemas.microsoft.com/office/drawing/2014/main" id="{E9DF7BF2-DCAE-4156-AA03-38C4B6750847}"/>
              </a:ext>
            </a:extLst>
          </p:cNvPr>
          <p:cNvSpPr/>
          <p:nvPr/>
        </p:nvSpPr>
        <p:spPr>
          <a:xfrm>
            <a:off x="6823687" y="6457961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5B25E8-2DF2-496A-8705-3C379F12B394}"/>
              </a:ext>
            </a:extLst>
          </p:cNvPr>
          <p:cNvSpPr txBox="1"/>
          <p:nvPr/>
        </p:nvSpPr>
        <p:spPr>
          <a:xfrm>
            <a:off x="7021313" y="6362700"/>
            <a:ext cx="287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Ульяновская область</a:t>
            </a:r>
          </a:p>
        </p:txBody>
      </p:sp>
      <p:sp>
        <p:nvSpPr>
          <p:cNvPr id="25" name="Звезда: 4 точки 24">
            <a:extLst>
              <a:ext uri="{FF2B5EF4-FFF2-40B4-BE49-F238E27FC236}">
                <a16:creationId xmlns:a16="http://schemas.microsoft.com/office/drawing/2014/main" id="{301E3F7C-6609-47F2-98F7-08CDFD55BD13}"/>
              </a:ext>
            </a:extLst>
          </p:cNvPr>
          <p:cNvSpPr/>
          <p:nvPr/>
        </p:nvSpPr>
        <p:spPr>
          <a:xfrm>
            <a:off x="6879227" y="5088648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83C1CD-354E-437D-98DC-DBC4AA266625}"/>
              </a:ext>
            </a:extLst>
          </p:cNvPr>
          <p:cNvSpPr txBox="1"/>
          <p:nvPr/>
        </p:nvSpPr>
        <p:spPr>
          <a:xfrm>
            <a:off x="7099235" y="4983463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Вологодская область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ontserrat Light" panose="020B0604020202020204" charset="-52"/>
            </a:endParaRPr>
          </a:p>
        </p:txBody>
      </p:sp>
      <p:sp>
        <p:nvSpPr>
          <p:cNvPr id="27" name="Звезда: 4 точки 26">
            <a:extLst>
              <a:ext uri="{FF2B5EF4-FFF2-40B4-BE49-F238E27FC236}">
                <a16:creationId xmlns:a16="http://schemas.microsoft.com/office/drawing/2014/main" id="{678E6876-9636-4A8C-9C29-80E3594A6148}"/>
              </a:ext>
            </a:extLst>
          </p:cNvPr>
          <p:cNvSpPr/>
          <p:nvPr/>
        </p:nvSpPr>
        <p:spPr>
          <a:xfrm>
            <a:off x="11625305" y="7886700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66CC7F-B1E1-49D2-970C-A59183A22BCD}"/>
              </a:ext>
            </a:extLst>
          </p:cNvPr>
          <p:cNvSpPr txBox="1"/>
          <p:nvPr/>
        </p:nvSpPr>
        <p:spPr>
          <a:xfrm>
            <a:off x="6638016" y="6633001"/>
            <a:ext cx="2842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Саратовская область</a:t>
            </a:r>
          </a:p>
        </p:txBody>
      </p:sp>
      <p:sp>
        <p:nvSpPr>
          <p:cNvPr id="29" name="Звезда: 4 точки 28">
            <a:extLst>
              <a:ext uri="{FF2B5EF4-FFF2-40B4-BE49-F238E27FC236}">
                <a16:creationId xmlns:a16="http://schemas.microsoft.com/office/drawing/2014/main" id="{556B0C3F-F6F2-426D-8507-11DDC21C83BD}"/>
              </a:ext>
            </a:extLst>
          </p:cNvPr>
          <p:cNvSpPr/>
          <p:nvPr/>
        </p:nvSpPr>
        <p:spPr>
          <a:xfrm>
            <a:off x="9905038" y="7043749"/>
            <a:ext cx="304800" cy="3048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5468F5-57B0-47E9-93BE-5473497F087B}"/>
              </a:ext>
            </a:extLst>
          </p:cNvPr>
          <p:cNvSpPr txBox="1"/>
          <p:nvPr/>
        </p:nvSpPr>
        <p:spPr>
          <a:xfrm>
            <a:off x="10209838" y="7043749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Томская область</a:t>
            </a:r>
          </a:p>
        </p:txBody>
      </p:sp>
      <p:sp>
        <p:nvSpPr>
          <p:cNvPr id="32" name="Звезда: 4 точки 31">
            <a:extLst>
              <a:ext uri="{FF2B5EF4-FFF2-40B4-BE49-F238E27FC236}">
                <a16:creationId xmlns:a16="http://schemas.microsoft.com/office/drawing/2014/main" id="{4F0085BB-D4FE-4415-9E86-16FAA892E054}"/>
              </a:ext>
            </a:extLst>
          </p:cNvPr>
          <p:cNvSpPr/>
          <p:nvPr/>
        </p:nvSpPr>
        <p:spPr>
          <a:xfrm>
            <a:off x="6758544" y="5709906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5D011C-C3AA-4FD0-9232-C66E81465744}"/>
              </a:ext>
            </a:extLst>
          </p:cNvPr>
          <p:cNvSpPr txBox="1"/>
          <p:nvPr/>
        </p:nvSpPr>
        <p:spPr>
          <a:xfrm>
            <a:off x="6901763" y="5648527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Ивановская область</a:t>
            </a:r>
          </a:p>
        </p:txBody>
      </p:sp>
      <p:sp>
        <p:nvSpPr>
          <p:cNvPr id="34" name="Звезда: 4 точки 33">
            <a:extLst>
              <a:ext uri="{FF2B5EF4-FFF2-40B4-BE49-F238E27FC236}">
                <a16:creationId xmlns:a16="http://schemas.microsoft.com/office/drawing/2014/main" id="{472F74DD-61E9-4F3D-8F92-E8EFC5EAE5D6}"/>
              </a:ext>
            </a:extLst>
          </p:cNvPr>
          <p:cNvSpPr/>
          <p:nvPr/>
        </p:nvSpPr>
        <p:spPr>
          <a:xfrm>
            <a:off x="6019800" y="6136266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79F86F-2C6A-4188-AA02-523305E89F5D}"/>
              </a:ext>
            </a:extLst>
          </p:cNvPr>
          <p:cNvSpPr txBox="1"/>
          <p:nvPr/>
        </p:nvSpPr>
        <p:spPr>
          <a:xfrm>
            <a:off x="6217426" y="6056871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Липецкая область</a:t>
            </a:r>
          </a:p>
        </p:txBody>
      </p:sp>
      <p:sp>
        <p:nvSpPr>
          <p:cNvPr id="36" name="Звезда: 4 точки 35">
            <a:extLst>
              <a:ext uri="{FF2B5EF4-FFF2-40B4-BE49-F238E27FC236}">
                <a16:creationId xmlns:a16="http://schemas.microsoft.com/office/drawing/2014/main" id="{BD97A556-1DF9-44B6-AD9D-76CC91A3545E}"/>
              </a:ext>
            </a:extLst>
          </p:cNvPr>
          <p:cNvSpPr/>
          <p:nvPr/>
        </p:nvSpPr>
        <p:spPr>
          <a:xfrm>
            <a:off x="5578087" y="5597641"/>
            <a:ext cx="197626" cy="2069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8781A-D2A0-45DD-AA53-7F35F0098DF2}"/>
              </a:ext>
            </a:extLst>
          </p:cNvPr>
          <p:cNvSpPr txBox="1"/>
          <p:nvPr/>
        </p:nvSpPr>
        <p:spPr>
          <a:xfrm>
            <a:off x="5676900" y="5447203"/>
            <a:ext cx="2566519" cy="3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ontserrat Light" panose="020B0604020202020204" charset="-52"/>
              </a:rPr>
              <a:t>Брянская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952" y="3623488"/>
            <a:ext cx="39691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Крупнейшая </a:t>
            </a:r>
            <a:r>
              <a:rPr lang="ru-RU" sz="2300" dirty="0" smtClean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международная</a:t>
            </a:r>
            <a:r>
              <a:rPr lang="en-US" sz="2300" dirty="0" smtClean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ru-RU" sz="2300" dirty="0" smtClean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программа </a:t>
            </a:r>
            <a:r>
              <a:rPr lang="ru-RU" sz="2300" dirty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по оценке учебных </a:t>
            </a:r>
            <a:r>
              <a:rPr lang="ru-RU" sz="2300" dirty="0" smtClean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достижений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Исследование проводится среди 15-летних </a:t>
            </a:r>
            <a:r>
              <a:rPr lang="ru-RU" sz="2300" dirty="0" smtClean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школьников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300" dirty="0">
                <a:solidFill>
                  <a:schemeClr val="tx2"/>
                </a:solidFill>
                <a:latin typeface="Montserrat Light" panose="020B0604020202020204" charset="0"/>
                <a:cs typeface="Montserrat Light" panose="020B0604020202020204" charset="0"/>
              </a:rPr>
              <a:t>Ежегодное исследование качества образования на инструменте "PISA для школ"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87099" y="68414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2019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allAtOnce"/>
      <p:bldP spid="9" grpId="0" animBg="1"/>
      <p:bldP spid="10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6598" y="49120"/>
            <a:ext cx="18288000" cy="1350605"/>
            <a:chOff x="-6442275" y="-10328509"/>
            <a:chExt cx="18420922" cy="1800807"/>
          </a:xfrm>
        </p:grpSpPr>
        <p:sp>
          <p:nvSpPr>
            <p:cNvPr id="7" name="AutoShape 7"/>
            <p:cNvSpPr/>
            <p:nvPr/>
          </p:nvSpPr>
          <p:spPr>
            <a:xfrm>
              <a:off x="-6442275" y="-10328509"/>
              <a:ext cx="18420922" cy="180080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4163988" y="-9786412"/>
              <a:ext cx="15775983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endParaRPr lang="en-US" sz="4000" b="1" spc="34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14300" y="1871478"/>
            <a:ext cx="15211834" cy="763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на </a:t>
            </a:r>
            <a:r>
              <a:rPr lang="ru-RU" sz="3600" b="1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муниципальном уровне</a:t>
            </a:r>
            <a:r>
              <a:rPr lang="ru-RU" sz="3600" b="1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: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наличие </a:t>
            </a:r>
            <a:r>
              <a:rPr lang="ru-RU" sz="3600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сетевых объединений, муниципальных творческих </a:t>
            </a: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групп </a:t>
            </a:r>
            <a:endParaRPr lang="ru-RU" sz="3600" dirty="0">
              <a:solidFill>
                <a:schemeClr val="bg1"/>
              </a:solidFill>
              <a:latin typeface="Montserrat Light" panose="020B0604020202020204" charset="0"/>
              <a:ea typeface="Calibri" panose="020F0502020204030204" pitchFamily="34" charset="0"/>
              <a:cs typeface="Montserrat Light" panose="020B0604020202020204" charset="0"/>
            </a:endParaRP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экспертное </a:t>
            </a:r>
            <a:r>
              <a:rPr lang="ru-RU" sz="3600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сопровождение практик ОО в </a:t>
            </a: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РАОП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наличие </a:t>
            </a:r>
            <a:r>
              <a:rPr lang="ru-RU" sz="3600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мониторинга школьных систем оценки </a:t>
            </a: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качества </a:t>
            </a:r>
            <a:endParaRPr lang="ru-RU" sz="3600" dirty="0">
              <a:solidFill>
                <a:schemeClr val="bg1"/>
              </a:solidFill>
              <a:latin typeface="Montserrat Light" panose="020B0604020202020204" charset="0"/>
              <a:ea typeface="Calibri" panose="020F0502020204030204" pitchFamily="34" charset="0"/>
              <a:cs typeface="Montserrat Light" panose="020B0604020202020204" charset="0"/>
            </a:endParaRP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наличие </a:t>
            </a:r>
            <a:r>
              <a:rPr lang="ru-RU" sz="3600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плана мероприятий для методистов и педагогов по овладению способами работы с результатами оценочных </a:t>
            </a: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процедур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наличие </a:t>
            </a:r>
            <a:r>
              <a:rPr lang="ru-RU" sz="3600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мониторинга образовательных потребностей и обоснование эффективных форм дополнительного профессионального образования </a:t>
            </a: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педагогов</a:t>
            </a:r>
            <a:endParaRPr lang="ru-RU" sz="3600" dirty="0">
              <a:solidFill>
                <a:schemeClr val="bg1"/>
              </a:solidFill>
              <a:latin typeface="Montserrat Light" panose="020B0604020202020204" charset="0"/>
              <a:ea typeface="Calibri" panose="020F0502020204030204" pitchFamily="34" charset="0"/>
              <a:cs typeface="Montserrat Light" panose="020B0604020202020204" charset="0"/>
            </a:endParaRP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наличие </a:t>
            </a:r>
            <a:r>
              <a:rPr lang="ru-RU" sz="3600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публикаций на сайте МСО результатов </a:t>
            </a: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исследования профессиональных </a:t>
            </a:r>
            <a:r>
              <a:rPr lang="ru-RU" sz="3600" dirty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дефицитов учителей</a:t>
            </a:r>
          </a:p>
          <a:p>
            <a:pPr>
              <a:spcBef>
                <a:spcPts val="1000"/>
              </a:spcBef>
            </a:pPr>
            <a:r>
              <a:rPr lang="ru-RU" sz="3600" dirty="0" smtClean="0">
                <a:solidFill>
                  <a:schemeClr val="bg1"/>
                </a:solidFill>
                <a:latin typeface="Montserrat Light" panose="020B0604020202020204" charset="0"/>
                <a:ea typeface="Calibri" panose="020F0502020204030204" pitchFamily="34" charset="0"/>
                <a:cs typeface="Montserrat Light" panose="020B0604020202020204" charset="0"/>
              </a:rPr>
              <a:t> </a:t>
            </a:r>
            <a:endParaRPr lang="ru-RU" sz="36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grpSp>
        <p:nvGrpSpPr>
          <p:cNvPr id="15" name="Group 4"/>
          <p:cNvGrpSpPr/>
          <p:nvPr/>
        </p:nvGrpSpPr>
        <p:grpSpPr>
          <a:xfrm>
            <a:off x="15326134" y="1871478"/>
            <a:ext cx="2847566" cy="8187662"/>
            <a:chOff x="0" y="0"/>
            <a:chExt cx="5008115" cy="12727034"/>
          </a:xfrm>
        </p:grpSpPr>
        <p:pic>
          <p:nvPicPr>
            <p:cNvPr id="1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008115" cy="4242345"/>
            </a:xfrm>
            <a:prstGeom prst="rect">
              <a:avLst/>
            </a:prstGeom>
          </p:spPr>
        </p:pic>
        <p:pic>
          <p:nvPicPr>
            <p:cNvPr id="1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242345"/>
              <a:ext cx="5008115" cy="4242345"/>
            </a:xfrm>
            <a:prstGeom prst="rect">
              <a:avLst/>
            </a:prstGeom>
          </p:spPr>
        </p:pic>
        <p:pic>
          <p:nvPicPr>
            <p:cNvPr id="1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8484689"/>
              <a:ext cx="5008115" cy="4242345"/>
            </a:xfrm>
            <a:prstGeom prst="rect">
              <a:avLst/>
            </a:prstGeom>
          </p:spPr>
        </p:pic>
      </p:grpSp>
      <p:pic>
        <p:nvPicPr>
          <p:cNvPr id="11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-30578"/>
            <a:ext cx="1412252" cy="14122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775774" y="132165"/>
            <a:ext cx="17277166" cy="1028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7280"/>
              </a:lnSpc>
            </a:pPr>
            <a:r>
              <a:rPr lang="ru-RU" sz="4000" b="1" spc="-56" dirty="0" smtClean="0">
                <a:solidFill>
                  <a:schemeClr val="accent1">
                    <a:lumMod val="75000"/>
                  </a:schemeClr>
                </a:solidFill>
                <a:latin typeface="Montserrat Light" panose="020B0604020202020204" charset="0"/>
                <a:cs typeface="Montserrat Light" panose="020B0604020202020204" charset="0"/>
              </a:rPr>
              <a:t>                          </a:t>
            </a:r>
            <a:r>
              <a:rPr lang="en-US" sz="4000" b="1" spc="-56" dirty="0" smtClean="0">
                <a:solidFill>
                  <a:schemeClr val="accent1">
                    <a:lumMod val="75000"/>
                  </a:schemeClr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</a:t>
            </a:r>
            <a:r>
              <a:rPr lang="ru-RU" sz="4000" b="1" spc="-56" dirty="0" smtClean="0">
                <a:solidFill>
                  <a:schemeClr val="accent1">
                    <a:lumMod val="75000"/>
                  </a:schemeClr>
                </a:solidFill>
                <a:latin typeface="Montserrat Light" panose="020B0604020202020204" charset="0"/>
                <a:cs typeface="Montserrat Light" panose="020B0604020202020204" charset="0"/>
              </a:rPr>
              <a:t> </a:t>
            </a:r>
            <a:r>
              <a:rPr lang="en-US" sz="4000" b="1" spc="-56" dirty="0">
                <a:solidFill>
                  <a:schemeClr val="accent1">
                    <a:lumMod val="75000"/>
                  </a:schemeClr>
                </a:solidFill>
                <a:latin typeface="Montserrat Light" panose="020B0604020202020204" charset="0"/>
                <a:cs typeface="Montserrat Light" panose="020B0604020202020204" charset="0"/>
              </a:rPr>
              <a:t>МЕТОДИЧЕСКОЙ </a:t>
            </a:r>
            <a:r>
              <a:rPr lang="en-US" sz="4000" b="1" spc="-56" dirty="0" smtClean="0">
                <a:solidFill>
                  <a:schemeClr val="accent1">
                    <a:lumMod val="75000"/>
                  </a:schemeClr>
                </a:solidFill>
                <a:latin typeface="Montserrat Light" panose="020B0604020202020204" charset="0"/>
                <a:cs typeface="Montserrat Light" panose="020B0604020202020204" charset="0"/>
              </a:rPr>
              <a:t>РАБОТЫ</a:t>
            </a:r>
            <a:r>
              <a:rPr lang="ru-RU" sz="4000" b="1" spc="-56" dirty="0" smtClean="0">
                <a:solidFill>
                  <a:schemeClr val="accent1">
                    <a:lumMod val="75000"/>
                  </a:schemeClr>
                </a:solidFill>
                <a:latin typeface="Montserrat Light" panose="020B0604020202020204" charset="0"/>
                <a:cs typeface="Montserrat Light" panose="020B0604020202020204" charset="0"/>
              </a:rPr>
              <a:t>: показатели</a:t>
            </a:r>
            <a:endParaRPr lang="en-US" sz="4000" b="1" spc="-56" dirty="0">
              <a:solidFill>
                <a:schemeClr val="accent1">
                  <a:lumMod val="75000"/>
                </a:schemeClr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3400" y="582535"/>
            <a:ext cx="17201937" cy="180672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2641702" y="1257300"/>
            <a:ext cx="14681149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0"/>
              </a:lnSpc>
            </a:pPr>
            <a:r>
              <a:rPr lang="ru-RU" sz="4800" b="1" spc="408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ФУНКЦИОНАЛЬНАЯ ГРАМОТНОСТЬ</a:t>
            </a:r>
            <a:endParaRPr lang="en-US" sz="4800" b="1" spc="408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sp>
        <p:nvSpPr>
          <p:cNvPr id="6" name="AutoShape 2"/>
          <p:cNvSpPr/>
          <p:nvPr/>
        </p:nvSpPr>
        <p:spPr>
          <a:xfrm>
            <a:off x="9525000" y="3574316"/>
            <a:ext cx="8210337" cy="633030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3"/>
          <p:cNvSpPr txBox="1"/>
          <p:nvPr/>
        </p:nvSpPr>
        <p:spPr>
          <a:xfrm>
            <a:off x="9753600" y="4610100"/>
            <a:ext cx="7981737" cy="45499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Математическая грамотность </a:t>
            </a:r>
            <a:endParaRPr lang="en-US" sz="3600" dirty="0" smtClean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Читательская </a:t>
            </a:r>
            <a:r>
              <a:rPr lang="ru-RU" sz="36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грамотность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Естественнонаучная грамотность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Финансовая грамотность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Глобальные компетенции 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Креативное </a:t>
            </a:r>
            <a:r>
              <a:rPr lang="ru-RU" sz="3600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мышление</a:t>
            </a:r>
          </a:p>
          <a:p>
            <a:endParaRPr lang="ru-RU" sz="3200" dirty="0"/>
          </a:p>
        </p:txBody>
      </p:sp>
      <p:sp>
        <p:nvSpPr>
          <p:cNvPr id="9" name="AutoShape 2"/>
          <p:cNvSpPr/>
          <p:nvPr/>
        </p:nvSpPr>
        <p:spPr>
          <a:xfrm>
            <a:off x="533400" y="3541412"/>
            <a:ext cx="7578762" cy="282933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7"/>
          <p:cNvSpPr/>
          <p:nvPr/>
        </p:nvSpPr>
        <p:spPr>
          <a:xfrm>
            <a:off x="533400" y="7042388"/>
            <a:ext cx="7578762" cy="282933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4"/>
          <p:cNvSpPr txBox="1"/>
          <p:nvPr/>
        </p:nvSpPr>
        <p:spPr>
          <a:xfrm>
            <a:off x="2641702" y="4174710"/>
            <a:ext cx="292131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-65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2021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56657" y="7658100"/>
            <a:ext cx="68929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pc="-65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30</a:t>
            </a:r>
            <a:r>
              <a:rPr lang="en-US" sz="9600" b="1" spc="-65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%</a:t>
            </a:r>
            <a:r>
              <a:rPr lang="ru-RU" sz="9600" b="1" spc="-65" dirty="0" smtClean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 школ</a:t>
            </a:r>
            <a:endParaRPr lang="en-US" sz="9600" b="1" spc="-65" dirty="0">
              <a:solidFill>
                <a:srgbClr val="10609D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53200" y="1028700"/>
            <a:ext cx="11201400" cy="6400799"/>
            <a:chOff x="0" y="0"/>
            <a:chExt cx="17359253" cy="855730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7359253" cy="8557301"/>
              <a:chOff x="0" y="0"/>
              <a:chExt cx="11721731" cy="577826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1721731" cy="5778266"/>
              </a:xfrm>
              <a:custGeom>
                <a:avLst/>
                <a:gdLst/>
                <a:ahLst/>
                <a:cxnLst/>
                <a:rect l="l" t="t" r="r" b="b"/>
                <a:pathLst>
                  <a:path w="11124294" h="4150358">
                    <a:moveTo>
                      <a:pt x="0" y="0"/>
                    </a:moveTo>
                    <a:lnTo>
                      <a:pt x="0" y="4150358"/>
                    </a:lnTo>
                    <a:lnTo>
                      <a:pt x="11124294" y="4150358"/>
                    </a:lnTo>
                    <a:lnTo>
                      <a:pt x="11124294" y="0"/>
                    </a:lnTo>
                    <a:lnTo>
                      <a:pt x="0" y="0"/>
                    </a:lnTo>
                    <a:close/>
                    <a:moveTo>
                      <a:pt x="11063334" y="4089398"/>
                    </a:moveTo>
                    <a:lnTo>
                      <a:pt x="59690" y="4089398"/>
                    </a:lnTo>
                    <a:lnTo>
                      <a:pt x="59690" y="59690"/>
                    </a:lnTo>
                    <a:lnTo>
                      <a:pt x="11063334" y="59690"/>
                    </a:lnTo>
                    <a:lnTo>
                      <a:pt x="11063334" y="4089398"/>
                    </a:lnTo>
                    <a:close/>
                  </a:path>
                </a:pathLst>
              </a:custGeom>
              <a:solidFill>
                <a:srgbClr val="FFFFFF">
                  <a:alpha val="19607"/>
                </a:srgbClr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1483418" y="10916"/>
              <a:ext cx="14584374" cy="7832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spc="30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В РАМКАХ </a:t>
              </a:r>
              <a:r>
                <a:rPr lang="en-US" sz="3200" b="1" spc="30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РИСК-ОРИЕНТИРОВАННОГО </a:t>
              </a:r>
              <a:r>
                <a:rPr lang="en-US" sz="3200" b="1" spc="30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ПОДХОДА БУДУТ ПРОВЕРЯТЬСЯ ШКОЛЫ С НИЗКИМИ </a:t>
              </a:r>
              <a:r>
                <a:rPr lang="en-US" sz="3200" b="1" spc="30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РЕЗУЛЬТАТАМИ,</a:t>
              </a:r>
              <a:r>
                <a:rPr lang="ru-RU" sz="3200" b="1" spc="30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3200" b="1" spc="30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ЧТОБЫ </a:t>
              </a:r>
              <a:r>
                <a:rPr lang="en-US" sz="3200" b="1" spc="30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ОКАЗАТЬ ИМ МАКСИМАЛЬНУЮ ПОМОЩЬ, И ШКОЛЫ, КОТОРЫЕ БУДУТ </a:t>
              </a:r>
              <a:r>
                <a:rPr lang="en-US" sz="3200" b="1" spc="30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ПОКАЗЫВАТЬ</a:t>
              </a:r>
              <a:r>
                <a:rPr lang="ru-RU" sz="3200" b="1" spc="30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 </a:t>
              </a:r>
              <a:r>
                <a:rPr lang="en-US" sz="3200" b="1" spc="304" dirty="0" smtClean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НЕОБЪЕКТИВНЫЕ </a:t>
              </a:r>
              <a:r>
                <a:rPr lang="en-US" sz="3200" b="1" spc="304" dirty="0">
                  <a:solidFill>
                    <a:srgbClr val="FFFFFF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РЕЗУЛЬТАТЫ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86200" y="8115300"/>
            <a:ext cx="15544799" cy="1244560"/>
            <a:chOff x="0" y="0"/>
            <a:chExt cx="19816639" cy="165941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19816639" cy="1659413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54313" y="510302"/>
              <a:ext cx="17900212" cy="649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79"/>
                </a:lnSpc>
              </a:pPr>
              <a:r>
                <a:rPr lang="en-US" sz="2700" spc="270" dirty="0">
                  <a:solidFill>
                    <a:srgbClr val="10609D"/>
                  </a:solidFill>
                  <a:latin typeface="Montserrat Light" panose="020B0604020202020204" charset="0"/>
                  <a:cs typeface="Montserrat Light" panose="020B0604020202020204" charset="0"/>
                </a:rPr>
                <a:t>СЕРГЕЙ СЕРГЕЕВИЧ КРАВЦОВ, РУКОВОДИТЕЛЬ РОСОБРНАДЗОРА </a:t>
              </a: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12" t="-2859" r="-18557" b="927"/>
          <a:stretch/>
        </p:blipFill>
        <p:spPr>
          <a:xfrm>
            <a:off x="0" y="876300"/>
            <a:ext cx="771685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9">
            <a:extLst>
              <a:ext uri="{FF2B5EF4-FFF2-40B4-BE49-F238E27FC236}">
                <a16:creationId xmlns:a16="http://schemas.microsoft.com/office/drawing/2014/main" id="{538A6776-184C-479F-A7A8-683F764748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2828" y="23349"/>
            <a:ext cx="6850987" cy="1026365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6808159" y="23349"/>
            <a:ext cx="11479841" cy="10263651"/>
          </a:xfrm>
          <a:prstGeom prst="rect">
            <a:avLst/>
          </a:prstGeom>
          <a:solidFill>
            <a:srgbClr val="10609D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AutoShape 4"/>
          <p:cNvSpPr/>
          <p:nvPr/>
        </p:nvSpPr>
        <p:spPr>
          <a:xfrm>
            <a:off x="-116830" y="3443785"/>
            <a:ext cx="6328403" cy="2305911"/>
          </a:xfrm>
          <a:prstGeom prst="rect">
            <a:avLst/>
          </a:prstGeom>
          <a:solidFill>
            <a:srgbClr val="10609D">
              <a:alpha val="89803"/>
            </a:srgb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80247" y="3467457"/>
            <a:ext cx="2181331" cy="2181331"/>
          </a:xfrm>
          <a:prstGeom prst="rect">
            <a:avLst/>
          </a:prstGeom>
        </p:spPr>
      </p:pic>
      <p:pic>
        <p:nvPicPr>
          <p:cNvPr id="15" name="Picture 183">
            <a:extLst>
              <a:ext uri="{FF2B5EF4-FFF2-40B4-BE49-F238E27FC236}">
                <a16:creationId xmlns:a16="http://schemas.microsoft.com/office/drawing/2014/main" id="{64B143C5-2738-4172-B910-2E5B4462E18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700070" y="876300"/>
            <a:ext cx="2841729" cy="1704246"/>
          </a:xfrm>
          <a:prstGeom prst="rect">
            <a:avLst/>
          </a:prstGeom>
        </p:spPr>
      </p:pic>
      <p:sp>
        <p:nvSpPr>
          <p:cNvPr id="18" name="Shape 246">
            <a:extLst>
              <a:ext uri="{FF2B5EF4-FFF2-40B4-BE49-F238E27FC236}">
                <a16:creationId xmlns:a16="http://schemas.microsoft.com/office/drawing/2014/main" id="{EEDF2218-F7DC-4C48-B2E8-464B3B87CA63}"/>
              </a:ext>
            </a:extLst>
          </p:cNvPr>
          <p:cNvSpPr/>
          <p:nvPr/>
        </p:nvSpPr>
        <p:spPr>
          <a:xfrm>
            <a:off x="9957481" y="2454226"/>
            <a:ext cx="5573508" cy="5931915"/>
          </a:xfrm>
          <a:custGeom>
            <a:avLst/>
            <a:gdLst/>
            <a:ahLst/>
            <a:cxnLst/>
            <a:rect l="0" t="0" r="0" b="0"/>
            <a:pathLst>
              <a:path w="2674874" h="2769108">
                <a:moveTo>
                  <a:pt x="957453" y="195707"/>
                </a:moveTo>
                <a:cubicBezTo>
                  <a:pt x="1616456" y="0"/>
                  <a:pt x="2301875" y="373634"/>
                  <a:pt x="2488438" y="1030224"/>
                </a:cubicBezTo>
                <a:cubicBezTo>
                  <a:pt x="2674874" y="1686814"/>
                  <a:pt x="2291842" y="2377694"/>
                  <a:pt x="1632839" y="2573401"/>
                </a:cubicBezTo>
                <a:cubicBezTo>
                  <a:pt x="973836" y="2769108"/>
                  <a:pt x="288417" y="2395601"/>
                  <a:pt x="101854" y="1739011"/>
                </a:cubicBezTo>
                <a:cubicBezTo>
                  <a:pt x="0" y="1380363"/>
                  <a:pt x="66167" y="992632"/>
                  <a:pt x="281686" y="683895"/>
                </a:cubicBezTo>
                <a:lnTo>
                  <a:pt x="182880" y="588518"/>
                </a:lnTo>
                <a:lnTo>
                  <a:pt x="538226" y="653669"/>
                </a:lnTo>
                <a:lnTo>
                  <a:pt x="642493" y="1032256"/>
                </a:lnTo>
                <a:lnTo>
                  <a:pt x="544576" y="937768"/>
                </a:lnTo>
                <a:cubicBezTo>
                  <a:pt x="289687" y="1357376"/>
                  <a:pt x="419100" y="1897761"/>
                  <a:pt x="833628" y="2144522"/>
                </a:cubicBezTo>
                <a:cubicBezTo>
                  <a:pt x="1248283" y="2391283"/>
                  <a:pt x="1790954" y="2251075"/>
                  <a:pt x="2045716" y="1831467"/>
                </a:cubicBezTo>
                <a:cubicBezTo>
                  <a:pt x="2300605" y="1411732"/>
                  <a:pt x="2171192" y="871474"/>
                  <a:pt x="1756664" y="624586"/>
                </a:cubicBezTo>
                <a:cubicBezTo>
                  <a:pt x="1546860" y="499745"/>
                  <a:pt x="1292606" y="469392"/>
                  <a:pt x="1055624" y="541020"/>
                </a:cubicBezTo>
                <a:close/>
              </a:path>
            </a:pathLst>
          </a:custGeom>
          <a:noFill/>
          <a:ln w="25400" cap="flat" cmpd="sng" algn="ctr">
            <a:noFill/>
            <a:prstDash val="solid"/>
            <a:round/>
          </a:ln>
          <a:effectLst/>
        </p:spPr>
        <p:txBody>
          <a:bodyPr/>
          <a:lstStyle/>
          <a:p>
            <a:endParaRPr lang="ru-RU" sz="2400" dirty="0">
              <a:latin typeface="Montserrat Light" panose="020B0604020202020204" charset="-52"/>
            </a:endParaRPr>
          </a:p>
        </p:txBody>
      </p:sp>
      <p:sp>
        <p:nvSpPr>
          <p:cNvPr id="23" name="Rectangle 251">
            <a:extLst>
              <a:ext uri="{FF2B5EF4-FFF2-40B4-BE49-F238E27FC236}">
                <a16:creationId xmlns:a16="http://schemas.microsoft.com/office/drawing/2014/main" id="{7FDBCC19-4F98-4FC0-B6CB-331C49B6D59B}"/>
              </a:ext>
            </a:extLst>
          </p:cNvPr>
          <p:cNvSpPr/>
          <p:nvPr/>
        </p:nvSpPr>
        <p:spPr>
          <a:xfrm>
            <a:off x="13011505" y="2659065"/>
            <a:ext cx="100349" cy="468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14427A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58">
            <a:extLst>
              <a:ext uri="{FF2B5EF4-FFF2-40B4-BE49-F238E27FC236}">
                <a16:creationId xmlns:a16="http://schemas.microsoft.com/office/drawing/2014/main" id="{8A621E66-BD44-4460-8695-6960B141EC1B}"/>
              </a:ext>
            </a:extLst>
          </p:cNvPr>
          <p:cNvSpPr/>
          <p:nvPr/>
        </p:nvSpPr>
        <p:spPr>
          <a:xfrm>
            <a:off x="16832674" y="5329570"/>
            <a:ext cx="100349" cy="468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14427A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262">
            <a:extLst>
              <a:ext uri="{FF2B5EF4-FFF2-40B4-BE49-F238E27FC236}">
                <a16:creationId xmlns:a16="http://schemas.microsoft.com/office/drawing/2014/main" id="{1DAC13C9-366D-4A7B-B7FF-05F9001EF9CC}"/>
              </a:ext>
            </a:extLst>
          </p:cNvPr>
          <p:cNvSpPr/>
          <p:nvPr/>
        </p:nvSpPr>
        <p:spPr>
          <a:xfrm>
            <a:off x="15931630" y="7770223"/>
            <a:ext cx="100534" cy="4698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2E7116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267">
            <a:extLst>
              <a:ext uri="{FF2B5EF4-FFF2-40B4-BE49-F238E27FC236}">
                <a16:creationId xmlns:a16="http://schemas.microsoft.com/office/drawing/2014/main" id="{E6150B71-DF2A-4548-8A04-75DB99D91E4F}"/>
              </a:ext>
            </a:extLst>
          </p:cNvPr>
          <p:cNvSpPr/>
          <p:nvPr/>
        </p:nvSpPr>
        <p:spPr>
          <a:xfrm>
            <a:off x="11690503" y="7988104"/>
            <a:ext cx="100349" cy="468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2E7116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272">
            <a:extLst>
              <a:ext uri="{FF2B5EF4-FFF2-40B4-BE49-F238E27FC236}">
                <a16:creationId xmlns:a16="http://schemas.microsoft.com/office/drawing/2014/main" id="{1D44B9B4-395E-4D55-AF5C-BF9BAC1D4D35}"/>
              </a:ext>
            </a:extLst>
          </p:cNvPr>
          <p:cNvSpPr/>
          <p:nvPr/>
        </p:nvSpPr>
        <p:spPr>
          <a:xfrm>
            <a:off x="9688623" y="4969095"/>
            <a:ext cx="100349" cy="468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2E7116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14716">
            <a:extLst>
              <a:ext uri="{FF2B5EF4-FFF2-40B4-BE49-F238E27FC236}">
                <a16:creationId xmlns:a16="http://schemas.microsoft.com/office/drawing/2014/main" id="{D284EB95-B529-4892-A273-DCE7E1D947C6}"/>
              </a:ext>
            </a:extLst>
          </p:cNvPr>
          <p:cNvSpPr/>
          <p:nvPr/>
        </p:nvSpPr>
        <p:spPr>
          <a:xfrm>
            <a:off x="13018017" y="4320813"/>
            <a:ext cx="1180487" cy="72511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70 %</a:t>
            </a:r>
            <a:endParaRPr lang="ru-RU" sz="2400" dirty="0">
              <a:solidFill>
                <a:schemeClr val="bg1"/>
              </a:solidFill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Rectangle 274">
            <a:extLst>
              <a:ext uri="{FF2B5EF4-FFF2-40B4-BE49-F238E27FC236}">
                <a16:creationId xmlns:a16="http://schemas.microsoft.com/office/drawing/2014/main" id="{0A268E5C-60C2-49F0-9C94-65E2C672B2D0}"/>
              </a:ext>
            </a:extLst>
          </p:cNvPr>
          <p:cNvSpPr/>
          <p:nvPr/>
        </p:nvSpPr>
        <p:spPr>
          <a:xfrm>
            <a:off x="13826282" y="3863266"/>
            <a:ext cx="155168" cy="72511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0070C0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14720">
            <a:extLst>
              <a:ext uri="{FF2B5EF4-FFF2-40B4-BE49-F238E27FC236}">
                <a16:creationId xmlns:a16="http://schemas.microsoft.com/office/drawing/2014/main" id="{DBA4EC1B-5426-4DCF-82EE-FE5AD7C7304D}"/>
              </a:ext>
            </a:extLst>
          </p:cNvPr>
          <p:cNvSpPr/>
          <p:nvPr/>
        </p:nvSpPr>
        <p:spPr>
          <a:xfrm>
            <a:off x="11580069" y="6456074"/>
            <a:ext cx="999222" cy="72511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30%</a:t>
            </a:r>
            <a:endParaRPr lang="ru-RU" sz="2400" dirty="0">
              <a:solidFill>
                <a:schemeClr val="bg1"/>
              </a:solidFill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Rectangle 276">
            <a:extLst>
              <a:ext uri="{FF2B5EF4-FFF2-40B4-BE49-F238E27FC236}">
                <a16:creationId xmlns:a16="http://schemas.microsoft.com/office/drawing/2014/main" id="{67DC5835-FF1D-4391-B750-AFD74E1769E6}"/>
              </a:ext>
            </a:extLst>
          </p:cNvPr>
          <p:cNvSpPr/>
          <p:nvPr/>
        </p:nvSpPr>
        <p:spPr>
          <a:xfrm>
            <a:off x="12535182" y="6207305"/>
            <a:ext cx="155168" cy="72511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rgbClr val="2E7116"/>
                </a:solidFill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886247" y="2923882"/>
            <a:ext cx="5573508" cy="5322121"/>
            <a:chOff x="9957481" y="2759129"/>
            <a:chExt cx="5573508" cy="5322121"/>
          </a:xfrm>
          <a:effectLst/>
        </p:grpSpPr>
        <p:sp>
          <p:nvSpPr>
            <p:cNvPr id="17" name="Shape 244">
              <a:extLst>
                <a:ext uri="{FF2B5EF4-FFF2-40B4-BE49-F238E27FC236}">
                  <a16:creationId xmlns:a16="http://schemas.microsoft.com/office/drawing/2014/main" id="{D966B7E0-9BA8-4FED-BFF2-FDCACEB2E30C}"/>
                </a:ext>
              </a:extLst>
            </p:cNvPr>
            <p:cNvSpPr/>
            <p:nvPr/>
          </p:nvSpPr>
          <p:spPr>
            <a:xfrm>
              <a:off x="9957481" y="2759129"/>
              <a:ext cx="5573508" cy="5322121"/>
            </a:xfrm>
            <a:custGeom>
              <a:avLst/>
              <a:gdLst/>
              <a:ahLst/>
              <a:cxnLst/>
              <a:rect l="0" t="0" r="0" b="0"/>
              <a:pathLst>
                <a:path w="2674874" h="2484447">
                  <a:moveTo>
                    <a:pt x="1327466" y="1449"/>
                  </a:moveTo>
                  <a:cubicBezTo>
                    <a:pt x="1855950" y="7728"/>
                    <a:pt x="2336856" y="354412"/>
                    <a:pt x="2488438" y="887891"/>
                  </a:cubicBezTo>
                  <a:cubicBezTo>
                    <a:pt x="2674874" y="1544481"/>
                    <a:pt x="2291842" y="2235361"/>
                    <a:pt x="1632839" y="2431068"/>
                  </a:cubicBezTo>
                  <a:cubicBezTo>
                    <a:pt x="1509276" y="2467763"/>
                    <a:pt x="1384785" y="2484447"/>
                    <a:pt x="1262826" y="2483006"/>
                  </a:cubicBezTo>
                  <a:cubicBezTo>
                    <a:pt x="734342" y="2476758"/>
                    <a:pt x="253436" y="2130158"/>
                    <a:pt x="101854" y="1596678"/>
                  </a:cubicBezTo>
                  <a:cubicBezTo>
                    <a:pt x="0" y="1238031"/>
                    <a:pt x="66167" y="850299"/>
                    <a:pt x="281686" y="541562"/>
                  </a:cubicBezTo>
                  <a:lnTo>
                    <a:pt x="182880" y="446185"/>
                  </a:lnTo>
                  <a:lnTo>
                    <a:pt x="538226" y="511336"/>
                  </a:lnTo>
                  <a:lnTo>
                    <a:pt x="642493" y="889923"/>
                  </a:lnTo>
                  <a:lnTo>
                    <a:pt x="544576" y="795435"/>
                  </a:lnTo>
                  <a:cubicBezTo>
                    <a:pt x="289687" y="1215043"/>
                    <a:pt x="419100" y="1755428"/>
                    <a:pt x="833628" y="2002189"/>
                  </a:cubicBezTo>
                  <a:cubicBezTo>
                    <a:pt x="1248283" y="2248950"/>
                    <a:pt x="1790954" y="2108743"/>
                    <a:pt x="2045716" y="1689134"/>
                  </a:cubicBezTo>
                  <a:cubicBezTo>
                    <a:pt x="2300605" y="1269399"/>
                    <a:pt x="2171192" y="729142"/>
                    <a:pt x="1756664" y="482254"/>
                  </a:cubicBezTo>
                  <a:cubicBezTo>
                    <a:pt x="1546860" y="357412"/>
                    <a:pt x="1292606" y="327060"/>
                    <a:pt x="1055624" y="398687"/>
                  </a:cubicBezTo>
                  <a:lnTo>
                    <a:pt x="957453" y="53374"/>
                  </a:lnTo>
                  <a:cubicBezTo>
                    <a:pt x="1081016" y="16679"/>
                    <a:pt x="1205508" y="0"/>
                    <a:pt x="1327466" y="14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 sz="2400" dirty="0">
                <a:solidFill>
                  <a:schemeClr val="bg1"/>
                </a:solidFill>
                <a:latin typeface="Montserrat Light" panose="020B0604020202020204" charset="-52"/>
              </a:endParaRPr>
            </a:p>
          </p:txBody>
        </p:sp>
        <p:sp>
          <p:nvSpPr>
            <p:cNvPr id="51" name="Rectangle 277">
              <a:extLst>
                <a:ext uri="{FF2B5EF4-FFF2-40B4-BE49-F238E27FC236}">
                  <a16:creationId xmlns:a16="http://schemas.microsoft.com/office/drawing/2014/main" id="{0DB74E10-8F05-486F-AC91-4830305FED70}"/>
                </a:ext>
              </a:extLst>
            </p:cNvPr>
            <p:cNvSpPr/>
            <p:nvPr/>
          </p:nvSpPr>
          <p:spPr>
            <a:xfrm>
              <a:off x="11765392" y="4691598"/>
              <a:ext cx="2355440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Структура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278">
              <a:extLst>
                <a:ext uri="{FF2B5EF4-FFF2-40B4-BE49-F238E27FC236}">
                  <a16:creationId xmlns:a16="http://schemas.microsoft.com/office/drawing/2014/main" id="{145BCECA-3D54-4935-AFF3-F28B19B8B456}"/>
                </a:ext>
              </a:extLst>
            </p:cNvPr>
            <p:cNvSpPr/>
            <p:nvPr/>
          </p:nvSpPr>
          <p:spPr>
            <a:xfrm>
              <a:off x="11466896" y="5116006"/>
              <a:ext cx="3145907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рейтингового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280">
              <a:extLst>
                <a:ext uri="{FF2B5EF4-FFF2-40B4-BE49-F238E27FC236}">
                  <a16:creationId xmlns:a16="http://schemas.microsoft.com/office/drawing/2014/main" id="{E8E8B150-52BC-4632-8137-FD8240BB90F9}"/>
                </a:ext>
              </a:extLst>
            </p:cNvPr>
            <p:cNvSpPr/>
            <p:nvPr/>
          </p:nvSpPr>
          <p:spPr>
            <a:xfrm>
              <a:off x="12121046" y="5540414"/>
              <a:ext cx="1303610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балла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Rectangle 279">
            <a:extLst>
              <a:ext uri="{FF2B5EF4-FFF2-40B4-BE49-F238E27FC236}">
                <a16:creationId xmlns:a16="http://schemas.microsoft.com/office/drawing/2014/main" id="{BEB9C02A-28B9-46CC-8B3F-6E12CC1D264C}"/>
              </a:ext>
            </a:extLst>
          </p:cNvPr>
          <p:cNvSpPr/>
          <p:nvPr/>
        </p:nvSpPr>
        <p:spPr>
          <a:xfrm>
            <a:off x="13849040" y="5116006"/>
            <a:ext cx="100349" cy="468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281">
            <a:extLst>
              <a:ext uri="{FF2B5EF4-FFF2-40B4-BE49-F238E27FC236}">
                <a16:creationId xmlns:a16="http://schemas.microsoft.com/office/drawing/2014/main" id="{9CFC5995-E39A-4596-BF19-8FF447C846F2}"/>
              </a:ext>
            </a:extLst>
          </p:cNvPr>
          <p:cNvSpPr/>
          <p:nvPr/>
        </p:nvSpPr>
        <p:spPr>
          <a:xfrm>
            <a:off x="13102271" y="5540414"/>
            <a:ext cx="100349" cy="46893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effectLst/>
                <a:latin typeface="Montserrat Light" panose="020B0604020202020204" charset="-52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endParaRPr lang="ru-RU" sz="2400">
              <a:effectLst/>
              <a:latin typeface="Montserrat Light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447619" y="4289290"/>
            <a:ext cx="3583501" cy="1902654"/>
            <a:chOff x="14247299" y="3895853"/>
            <a:chExt cx="3583501" cy="1902654"/>
          </a:xfrm>
        </p:grpSpPr>
        <p:sp>
          <p:nvSpPr>
            <p:cNvPr id="24" name="Shape 252">
              <a:extLst>
                <a:ext uri="{FF2B5EF4-FFF2-40B4-BE49-F238E27FC236}">
                  <a16:creationId xmlns:a16="http://schemas.microsoft.com/office/drawing/2014/main" id="{F2838655-A2F4-446E-BF04-E290FD56997D}"/>
                </a:ext>
              </a:extLst>
            </p:cNvPr>
            <p:cNvSpPr/>
            <p:nvPr/>
          </p:nvSpPr>
          <p:spPr>
            <a:xfrm>
              <a:off x="14247299" y="3895853"/>
              <a:ext cx="3416357" cy="1878004"/>
            </a:xfrm>
            <a:custGeom>
              <a:avLst/>
              <a:gdLst/>
              <a:ahLst/>
              <a:cxnLst/>
              <a:rect l="0" t="0" r="0" b="0"/>
              <a:pathLst>
                <a:path w="1448562" h="876681">
                  <a:moveTo>
                    <a:pt x="146177" y="0"/>
                  </a:moveTo>
                  <a:lnTo>
                    <a:pt x="1302385" y="0"/>
                  </a:lnTo>
                  <a:cubicBezTo>
                    <a:pt x="1383157" y="0"/>
                    <a:pt x="1448562" y="65405"/>
                    <a:pt x="1448562" y="146050"/>
                  </a:cubicBezTo>
                  <a:lnTo>
                    <a:pt x="1448562" y="730504"/>
                  </a:lnTo>
                  <a:cubicBezTo>
                    <a:pt x="1448562" y="811149"/>
                    <a:pt x="1383157" y="876681"/>
                    <a:pt x="1302385" y="876681"/>
                  </a:cubicBezTo>
                  <a:lnTo>
                    <a:pt x="146177" y="876681"/>
                  </a:lnTo>
                  <a:cubicBezTo>
                    <a:pt x="65405" y="876681"/>
                    <a:pt x="0" y="811149"/>
                    <a:pt x="0" y="730504"/>
                  </a:cubicBezTo>
                  <a:lnTo>
                    <a:pt x="0" y="146050"/>
                  </a:lnTo>
                  <a:cubicBezTo>
                    <a:pt x="0" y="65405"/>
                    <a:pt x="65405" y="0"/>
                    <a:pt x="146177" y="0"/>
                  </a:cubicBezTo>
                  <a:close/>
                </a:path>
              </a:pathLst>
            </a:custGeom>
            <a:solidFill>
              <a:srgbClr val="9AC0EE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 sz="2400" dirty="0">
                <a:latin typeface="Montserrat Light" panose="020B0604020202020204" charset="-52"/>
              </a:endParaRPr>
            </a:p>
          </p:txBody>
        </p:sp>
        <p:sp>
          <p:nvSpPr>
            <p:cNvPr id="26" name="Rectangle 254">
              <a:extLst>
                <a:ext uri="{FF2B5EF4-FFF2-40B4-BE49-F238E27FC236}">
                  <a16:creationId xmlns:a16="http://schemas.microsoft.com/office/drawing/2014/main" id="{5553474E-F3C8-49DE-9781-0D59EE0A4F43}"/>
                </a:ext>
              </a:extLst>
            </p:cNvPr>
            <p:cNvSpPr/>
            <p:nvPr/>
          </p:nvSpPr>
          <p:spPr>
            <a:xfrm>
              <a:off x="15212647" y="4055530"/>
              <a:ext cx="1549464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14427A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Выбор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55">
              <a:extLst>
                <a:ext uri="{FF2B5EF4-FFF2-40B4-BE49-F238E27FC236}">
                  <a16:creationId xmlns:a16="http://schemas.microsoft.com/office/drawing/2014/main" id="{3BC05F79-5A95-4BF2-BB96-07A0BE6BD3CE}"/>
                </a:ext>
              </a:extLst>
            </p:cNvPr>
            <p:cNvSpPr/>
            <p:nvPr/>
          </p:nvSpPr>
          <p:spPr>
            <a:xfrm>
              <a:off x="14669639" y="4479938"/>
              <a:ext cx="2994017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14427A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показателей,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56">
              <a:extLst>
                <a:ext uri="{FF2B5EF4-FFF2-40B4-BE49-F238E27FC236}">
                  <a16:creationId xmlns:a16="http://schemas.microsoft.com/office/drawing/2014/main" id="{85BE5A64-204D-4A16-B4EA-99C4EB236EB5}"/>
                </a:ext>
              </a:extLst>
            </p:cNvPr>
            <p:cNvSpPr/>
            <p:nvPr/>
          </p:nvSpPr>
          <p:spPr>
            <a:xfrm>
              <a:off x="14568023" y="4903838"/>
              <a:ext cx="3262777" cy="4698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14427A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методов сбора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57">
              <a:extLst>
                <a:ext uri="{FF2B5EF4-FFF2-40B4-BE49-F238E27FC236}">
                  <a16:creationId xmlns:a16="http://schemas.microsoft.com/office/drawing/2014/main" id="{D3743EF7-DA0E-4D84-9994-0EA354E6A1DE}"/>
                </a:ext>
              </a:extLst>
            </p:cNvPr>
            <p:cNvSpPr/>
            <p:nvPr/>
          </p:nvSpPr>
          <p:spPr>
            <a:xfrm>
              <a:off x="14682341" y="5329570"/>
              <a:ext cx="2859459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>
                  <a:solidFill>
                    <a:srgbClr val="14427A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информации</a:t>
              </a:r>
              <a:endParaRPr lang="ru-RU" sz="240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1164853" y="2128535"/>
            <a:ext cx="3482942" cy="1292539"/>
            <a:chOff x="10936325" y="1943305"/>
            <a:chExt cx="3482942" cy="1292539"/>
          </a:xfrm>
        </p:grpSpPr>
        <p:sp>
          <p:nvSpPr>
            <p:cNvPr id="19" name="Shape 247">
              <a:extLst>
                <a:ext uri="{FF2B5EF4-FFF2-40B4-BE49-F238E27FC236}">
                  <a16:creationId xmlns:a16="http://schemas.microsoft.com/office/drawing/2014/main" id="{2D17D524-91D7-4B3F-8509-1F010B921714}"/>
                </a:ext>
              </a:extLst>
            </p:cNvPr>
            <p:cNvSpPr/>
            <p:nvPr/>
          </p:nvSpPr>
          <p:spPr>
            <a:xfrm>
              <a:off x="10936325" y="1943305"/>
              <a:ext cx="3152200" cy="1292539"/>
            </a:xfrm>
            <a:custGeom>
              <a:avLst/>
              <a:gdLst/>
              <a:ahLst/>
              <a:cxnLst/>
              <a:rect l="0" t="0" r="0" b="0"/>
              <a:pathLst>
                <a:path w="1512824" h="603377">
                  <a:moveTo>
                    <a:pt x="100584" y="0"/>
                  </a:moveTo>
                  <a:lnTo>
                    <a:pt x="1412240" y="0"/>
                  </a:lnTo>
                  <a:cubicBezTo>
                    <a:pt x="1467739" y="0"/>
                    <a:pt x="1512824" y="45085"/>
                    <a:pt x="1512824" y="100584"/>
                  </a:cubicBezTo>
                  <a:lnTo>
                    <a:pt x="1512824" y="502793"/>
                  </a:lnTo>
                  <a:cubicBezTo>
                    <a:pt x="1512824" y="558419"/>
                    <a:pt x="1467739" y="603377"/>
                    <a:pt x="1412240" y="603377"/>
                  </a:cubicBezTo>
                  <a:lnTo>
                    <a:pt x="100584" y="603377"/>
                  </a:lnTo>
                  <a:cubicBezTo>
                    <a:pt x="44958" y="603377"/>
                    <a:pt x="0" y="558419"/>
                    <a:pt x="0" y="502793"/>
                  </a:cubicBezTo>
                  <a:lnTo>
                    <a:pt x="0" y="100584"/>
                  </a:lnTo>
                  <a:cubicBezTo>
                    <a:pt x="0" y="45085"/>
                    <a:pt x="44958" y="0"/>
                    <a:pt x="100584" y="0"/>
                  </a:cubicBezTo>
                  <a:close/>
                </a:path>
              </a:pathLst>
            </a:custGeom>
            <a:solidFill>
              <a:srgbClr val="9AC0EE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 sz="2400">
                <a:latin typeface="Montserrat Light" panose="020B0604020202020204" charset="-52"/>
              </a:endParaRPr>
            </a:p>
          </p:txBody>
        </p:sp>
        <p:sp>
          <p:nvSpPr>
            <p:cNvPr id="21" name="Rectangle 249">
              <a:extLst>
                <a:ext uri="{FF2B5EF4-FFF2-40B4-BE49-F238E27FC236}">
                  <a16:creationId xmlns:a16="http://schemas.microsoft.com/office/drawing/2014/main" id="{82B4257B-E8E0-475F-9A11-3D0BA52D677E}"/>
                </a:ext>
              </a:extLst>
            </p:cNvPr>
            <p:cNvSpPr/>
            <p:nvPr/>
          </p:nvSpPr>
          <p:spPr>
            <a:xfrm>
              <a:off x="11422968" y="2234658"/>
              <a:ext cx="2996299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14427A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Обоснование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50">
              <a:extLst>
                <a:ext uri="{FF2B5EF4-FFF2-40B4-BE49-F238E27FC236}">
                  <a16:creationId xmlns:a16="http://schemas.microsoft.com/office/drawing/2014/main" id="{7507EEF4-70DD-43A5-BCCC-78E7D4F7EB15}"/>
                </a:ext>
              </a:extLst>
            </p:cNvPr>
            <p:cNvSpPr/>
            <p:nvPr/>
          </p:nvSpPr>
          <p:spPr>
            <a:xfrm>
              <a:off x="12014403" y="2659065"/>
              <a:ext cx="1326872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14427A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целей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250937" y="4228285"/>
            <a:ext cx="3738577" cy="1382046"/>
            <a:chOff x="7250937" y="4228285"/>
            <a:chExt cx="3738577" cy="1382046"/>
          </a:xfrm>
        </p:grpSpPr>
        <p:sp>
          <p:nvSpPr>
            <p:cNvPr id="40" name="Shape 268">
              <a:extLst>
                <a:ext uri="{FF2B5EF4-FFF2-40B4-BE49-F238E27FC236}">
                  <a16:creationId xmlns:a16="http://schemas.microsoft.com/office/drawing/2014/main" id="{A883B4CC-BA7F-43F1-97B9-5E1B8B014601}"/>
                </a:ext>
              </a:extLst>
            </p:cNvPr>
            <p:cNvSpPr/>
            <p:nvPr/>
          </p:nvSpPr>
          <p:spPr>
            <a:xfrm>
              <a:off x="7250937" y="4228285"/>
              <a:ext cx="3403857" cy="1382046"/>
            </a:xfrm>
            <a:custGeom>
              <a:avLst/>
              <a:gdLst/>
              <a:ahLst/>
              <a:cxnLst/>
              <a:rect l="0" t="0" r="0" b="0"/>
              <a:pathLst>
                <a:path w="1633601" h="645160">
                  <a:moveTo>
                    <a:pt x="107569" y="0"/>
                  </a:moveTo>
                  <a:lnTo>
                    <a:pt x="1526032" y="0"/>
                  </a:lnTo>
                  <a:cubicBezTo>
                    <a:pt x="1585468" y="0"/>
                    <a:pt x="1633601" y="48133"/>
                    <a:pt x="1633601" y="107569"/>
                  </a:cubicBezTo>
                  <a:lnTo>
                    <a:pt x="1633601" y="537591"/>
                  </a:lnTo>
                  <a:cubicBezTo>
                    <a:pt x="1633601" y="597027"/>
                    <a:pt x="1585468" y="645160"/>
                    <a:pt x="1526032" y="645160"/>
                  </a:cubicBezTo>
                  <a:lnTo>
                    <a:pt x="107569" y="645160"/>
                  </a:lnTo>
                  <a:cubicBezTo>
                    <a:pt x="48133" y="645160"/>
                    <a:pt x="0" y="597027"/>
                    <a:pt x="0" y="537591"/>
                  </a:cubicBezTo>
                  <a:lnTo>
                    <a:pt x="0" y="107569"/>
                  </a:lnTo>
                  <a:cubicBezTo>
                    <a:pt x="0" y="48133"/>
                    <a:pt x="48133" y="0"/>
                    <a:pt x="107569" y="0"/>
                  </a:cubicBezTo>
                  <a:close/>
                </a:path>
              </a:pathLst>
            </a:custGeom>
            <a:solidFill>
              <a:srgbClr val="DFF7D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 sz="2400" dirty="0">
                <a:latin typeface="Montserrat Light" panose="020B0604020202020204" charset="-52"/>
              </a:endParaRPr>
            </a:p>
          </p:txBody>
        </p:sp>
        <p:sp>
          <p:nvSpPr>
            <p:cNvPr id="42" name="Rectangle 270">
              <a:extLst>
                <a:ext uri="{FF2B5EF4-FFF2-40B4-BE49-F238E27FC236}">
                  <a16:creationId xmlns:a16="http://schemas.microsoft.com/office/drawing/2014/main" id="{62209390-29C9-44BE-928D-1CC8293AD111}"/>
                </a:ext>
              </a:extLst>
            </p:cNvPr>
            <p:cNvSpPr/>
            <p:nvPr/>
          </p:nvSpPr>
          <p:spPr>
            <a:xfrm>
              <a:off x="7282115" y="4558123"/>
              <a:ext cx="3707399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 smtClean="0">
                  <a:solidFill>
                    <a:srgbClr val="2E7116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Управленческие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271">
              <a:extLst>
                <a:ext uri="{FF2B5EF4-FFF2-40B4-BE49-F238E27FC236}">
                  <a16:creationId xmlns:a16="http://schemas.microsoft.com/office/drawing/2014/main" id="{7F0FD06B-5CBF-4CE4-9568-683AFC981C3B}"/>
                </a:ext>
              </a:extLst>
            </p:cNvPr>
            <p:cNvSpPr/>
            <p:nvPr/>
          </p:nvSpPr>
          <p:spPr>
            <a:xfrm>
              <a:off x="8195351" y="4969095"/>
              <a:ext cx="1984152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 smtClean="0">
                  <a:solidFill>
                    <a:srgbClr val="2E7116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решения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805080" y="7332856"/>
            <a:ext cx="3422347" cy="1310495"/>
            <a:chOff x="8805080" y="7332856"/>
            <a:chExt cx="3422347" cy="1310495"/>
          </a:xfrm>
        </p:grpSpPr>
        <p:sp>
          <p:nvSpPr>
            <p:cNvPr id="35" name="Shape 263">
              <a:extLst>
                <a:ext uri="{FF2B5EF4-FFF2-40B4-BE49-F238E27FC236}">
                  <a16:creationId xmlns:a16="http://schemas.microsoft.com/office/drawing/2014/main" id="{7E8E6EDF-D541-4A57-B905-5EAF75B3577B}"/>
                </a:ext>
              </a:extLst>
            </p:cNvPr>
            <p:cNvSpPr/>
            <p:nvPr/>
          </p:nvSpPr>
          <p:spPr>
            <a:xfrm>
              <a:off x="8805080" y="7332856"/>
              <a:ext cx="3152200" cy="1310495"/>
            </a:xfrm>
            <a:custGeom>
              <a:avLst/>
              <a:gdLst/>
              <a:ahLst/>
              <a:cxnLst/>
              <a:rect l="0" t="0" r="0" b="0"/>
              <a:pathLst>
                <a:path w="1512824" h="611759">
                  <a:moveTo>
                    <a:pt x="101981" y="0"/>
                  </a:moveTo>
                  <a:lnTo>
                    <a:pt x="1410843" y="0"/>
                  </a:lnTo>
                  <a:cubicBezTo>
                    <a:pt x="1467231" y="0"/>
                    <a:pt x="1512824" y="45593"/>
                    <a:pt x="1512824" y="101981"/>
                  </a:cubicBezTo>
                  <a:lnTo>
                    <a:pt x="1512824" y="509778"/>
                  </a:lnTo>
                  <a:cubicBezTo>
                    <a:pt x="1512824" y="566166"/>
                    <a:pt x="1467231" y="611759"/>
                    <a:pt x="1410843" y="611759"/>
                  </a:cubicBezTo>
                  <a:lnTo>
                    <a:pt x="101981" y="611759"/>
                  </a:lnTo>
                  <a:cubicBezTo>
                    <a:pt x="45720" y="611759"/>
                    <a:pt x="0" y="566166"/>
                    <a:pt x="0" y="509778"/>
                  </a:cubicBezTo>
                  <a:lnTo>
                    <a:pt x="0" y="101981"/>
                  </a:lnTo>
                  <a:cubicBezTo>
                    <a:pt x="0" y="45593"/>
                    <a:pt x="45720" y="0"/>
                    <a:pt x="101981" y="0"/>
                  </a:cubicBezTo>
                  <a:close/>
                </a:path>
              </a:pathLst>
            </a:custGeom>
            <a:solidFill>
              <a:srgbClr val="DFF7D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 sz="2400">
                <a:latin typeface="Montserrat Light" panose="020B0604020202020204" charset="-52"/>
              </a:endParaRPr>
            </a:p>
          </p:txBody>
        </p:sp>
        <p:sp>
          <p:nvSpPr>
            <p:cNvPr id="37" name="Rectangle 265">
              <a:extLst>
                <a:ext uri="{FF2B5EF4-FFF2-40B4-BE49-F238E27FC236}">
                  <a16:creationId xmlns:a16="http://schemas.microsoft.com/office/drawing/2014/main" id="{ECF7C498-0641-499D-A1F5-647F6515167F}"/>
                </a:ext>
              </a:extLst>
            </p:cNvPr>
            <p:cNvSpPr/>
            <p:nvPr/>
          </p:nvSpPr>
          <p:spPr>
            <a:xfrm>
              <a:off x="9826492" y="7563696"/>
              <a:ext cx="1819035" cy="4689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2E7116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Анализ, 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266">
              <a:extLst>
                <a:ext uri="{FF2B5EF4-FFF2-40B4-BE49-F238E27FC236}">
                  <a16:creationId xmlns:a16="http://schemas.microsoft.com/office/drawing/2014/main" id="{52974302-28C2-4775-B8C3-65C7D6ECEB33}"/>
                </a:ext>
              </a:extLst>
            </p:cNvPr>
            <p:cNvSpPr/>
            <p:nvPr/>
          </p:nvSpPr>
          <p:spPr>
            <a:xfrm>
              <a:off x="8975243" y="7988104"/>
              <a:ext cx="3252184" cy="4689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2E7116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рекомендации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317940" y="7422739"/>
            <a:ext cx="3297105" cy="1251459"/>
            <a:chOff x="13317940" y="7422739"/>
            <a:chExt cx="3297105" cy="1251459"/>
          </a:xfrm>
        </p:grpSpPr>
        <p:sp>
          <p:nvSpPr>
            <p:cNvPr id="31" name="Shape 259">
              <a:extLst>
                <a:ext uri="{FF2B5EF4-FFF2-40B4-BE49-F238E27FC236}">
                  <a16:creationId xmlns:a16="http://schemas.microsoft.com/office/drawing/2014/main" id="{A1BED00F-2237-45DF-9F41-2EB738C73B3F}"/>
                </a:ext>
              </a:extLst>
            </p:cNvPr>
            <p:cNvSpPr/>
            <p:nvPr/>
          </p:nvSpPr>
          <p:spPr>
            <a:xfrm>
              <a:off x="13317940" y="7422739"/>
              <a:ext cx="3152200" cy="1251459"/>
            </a:xfrm>
            <a:custGeom>
              <a:avLst/>
              <a:gdLst/>
              <a:ahLst/>
              <a:cxnLst/>
              <a:rect l="0" t="0" r="0" b="0"/>
              <a:pathLst>
                <a:path w="1512824" h="584200">
                  <a:moveTo>
                    <a:pt x="97282" y="0"/>
                  </a:moveTo>
                  <a:lnTo>
                    <a:pt x="1415415" y="0"/>
                  </a:lnTo>
                  <a:cubicBezTo>
                    <a:pt x="1469263" y="0"/>
                    <a:pt x="1512824" y="43688"/>
                    <a:pt x="1512824" y="97409"/>
                  </a:cubicBezTo>
                  <a:lnTo>
                    <a:pt x="1512824" y="486791"/>
                  </a:lnTo>
                  <a:cubicBezTo>
                    <a:pt x="1512824" y="540512"/>
                    <a:pt x="1469263" y="584200"/>
                    <a:pt x="1415415" y="584200"/>
                  </a:cubicBezTo>
                  <a:lnTo>
                    <a:pt x="97282" y="584200"/>
                  </a:lnTo>
                  <a:cubicBezTo>
                    <a:pt x="43561" y="584200"/>
                    <a:pt x="0" y="540512"/>
                    <a:pt x="0" y="486791"/>
                  </a:cubicBezTo>
                  <a:lnTo>
                    <a:pt x="0" y="97409"/>
                  </a:lnTo>
                  <a:cubicBezTo>
                    <a:pt x="0" y="43688"/>
                    <a:pt x="43561" y="0"/>
                    <a:pt x="97282" y="0"/>
                  </a:cubicBezTo>
                  <a:close/>
                </a:path>
              </a:pathLst>
            </a:custGeom>
            <a:solidFill>
              <a:srgbClr val="DFF7D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endParaRPr lang="ru-RU" sz="2400">
                <a:latin typeface="Montserrat Light" panose="020B0604020202020204" charset="-52"/>
              </a:endParaRPr>
            </a:p>
          </p:txBody>
        </p:sp>
        <p:sp>
          <p:nvSpPr>
            <p:cNvPr id="33" name="Rectangle 261">
              <a:extLst>
                <a:ext uri="{FF2B5EF4-FFF2-40B4-BE49-F238E27FC236}">
                  <a16:creationId xmlns:a16="http://schemas.microsoft.com/office/drawing/2014/main" id="{63AF1F0D-12BF-415A-A335-342DEEA4DEA9}"/>
                </a:ext>
              </a:extLst>
            </p:cNvPr>
            <p:cNvSpPr/>
            <p:nvPr/>
          </p:nvSpPr>
          <p:spPr>
            <a:xfrm>
              <a:off x="13860419" y="7770223"/>
              <a:ext cx="2754626" cy="46980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2400" b="1" dirty="0">
                  <a:solidFill>
                    <a:srgbClr val="2E7116"/>
                  </a:solidFill>
                  <a:effectLst/>
                  <a:latin typeface="Montserrat Light" panose="020B0604020202020204" charset="-52"/>
                  <a:ea typeface="Cambria" panose="02040503050406030204" pitchFamily="18" charset="0"/>
                  <a:cs typeface="Cambria" panose="02040503050406030204" pitchFamily="18" charset="0"/>
                </a:rPr>
                <a:t>Мониторинг</a:t>
              </a:r>
              <a:endParaRPr lang="ru-RU" sz="2400" dirty="0">
                <a:effectLst/>
                <a:latin typeface="Montserrat Light" panose="020B060402020202020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-13116"/>
            <a:ext cx="5265295" cy="837762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788719" y="4838700"/>
            <a:ext cx="5309755" cy="2667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60"/>
              </a:lnSpc>
            </a:pPr>
            <a:r>
              <a:rPr lang="en-US" sz="4300" b="1" spc="408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МЕХАНИЗМЫ УПРАВЛЕНИЯ</a:t>
            </a:r>
          </a:p>
          <a:p>
            <a:pPr>
              <a:lnSpc>
                <a:spcPts val="5160"/>
              </a:lnSpc>
            </a:pPr>
            <a:r>
              <a:rPr lang="en-US" sz="4300" b="1" spc="408" dirty="0">
                <a:solidFill>
                  <a:srgbClr val="10609D"/>
                </a:solidFill>
                <a:latin typeface="Montserrat Light" panose="020B0604020202020204" charset="0"/>
                <a:cs typeface="Montserrat Light" panose="020B0604020202020204" charset="0"/>
              </a:rPr>
              <a:t>КАЧЕСТВОМ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117" y="85073"/>
            <a:ext cx="1175328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оценки качества подготовки </a:t>
            </a: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обучающихся</a:t>
            </a:r>
            <a:endParaRPr lang="ru-RU" sz="35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</a:t>
            </a: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обеспечения объективности процедур оценки качества </a:t>
            </a: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образования</a:t>
            </a:r>
            <a:endParaRPr lang="ru-RU" sz="35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</a:t>
            </a: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мониторинга эффективности </a:t>
            </a: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руководителей </a:t>
            </a: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образовательных </a:t>
            </a: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организаций  </a:t>
            </a:r>
            <a:endParaRPr lang="ru-RU" sz="35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</a:t>
            </a: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мониторинга качества повышения квалификации </a:t>
            </a: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педагогов</a:t>
            </a:r>
            <a:endParaRPr lang="ru-RU" sz="35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</a:t>
            </a: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методической работы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</a:t>
            </a: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работы со школами с низкими образовательными </a:t>
            </a: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результатами</a:t>
            </a:r>
            <a:endParaRPr lang="ru-RU" sz="35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</a:t>
            </a:r>
            <a:r>
              <a:rPr lang="ru-RU" sz="350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развития </a:t>
            </a: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таланта </a:t>
            </a:r>
            <a:endParaRPr lang="ru-RU" sz="35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профориентации</a:t>
            </a:r>
            <a:r>
              <a:rPr lang="en-US" sz="3500" dirty="0" smtClean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rPr>
              <a:t>.</a:t>
            </a:r>
            <a:endParaRPr lang="ru-RU" sz="3500" dirty="0">
              <a:solidFill>
                <a:schemeClr val="bg1"/>
              </a:solidFill>
              <a:latin typeface="Montserrat Light" panose="020B0604020202020204" charset="0"/>
              <a:cs typeface="Montserrat Light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tserrat Light" panose="020B0604020202020204" charset="0"/>
              <a:cs typeface="Montserrat Light" panose="020B060402020202020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693" y="-4191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083" y="-2706"/>
            <a:ext cx="6661484" cy="10289706"/>
          </a:xfrm>
          <a:prstGeom prst="rect">
            <a:avLst/>
          </a:prstGeom>
          <a:solidFill>
            <a:schemeClr val="bg1">
              <a:alpha val="10000"/>
            </a:schemeClr>
          </a:solidFill>
        </p:spPr>
      </p:pic>
      <p:sp>
        <p:nvSpPr>
          <p:cNvPr id="2" name="AutoShape 2"/>
          <p:cNvSpPr/>
          <p:nvPr/>
        </p:nvSpPr>
        <p:spPr>
          <a:xfrm>
            <a:off x="-45538" y="3123"/>
            <a:ext cx="6672441" cy="10311764"/>
          </a:xfrm>
          <a:prstGeom prst="rect">
            <a:avLst/>
          </a:prstGeom>
          <a:solidFill>
            <a:srgbClr val="10609D">
              <a:alpha val="79000"/>
            </a:srgbClr>
          </a:solidFill>
        </p:spPr>
      </p:sp>
      <p:sp>
        <p:nvSpPr>
          <p:cNvPr id="24" name="AutoShape 2"/>
          <p:cNvSpPr/>
          <p:nvPr/>
        </p:nvSpPr>
        <p:spPr>
          <a:xfrm>
            <a:off x="6985522" y="666275"/>
            <a:ext cx="11074489" cy="8985459"/>
          </a:xfrm>
          <a:prstGeom prst="rect">
            <a:avLst/>
          </a:prstGeom>
          <a:solidFill>
            <a:srgbClr val="10609D"/>
          </a:solidFill>
        </p:spPr>
      </p:sp>
      <p:grpSp>
        <p:nvGrpSpPr>
          <p:cNvPr id="3" name="Group 3"/>
          <p:cNvGrpSpPr/>
          <p:nvPr/>
        </p:nvGrpSpPr>
        <p:grpSpPr>
          <a:xfrm rot="-5400000">
            <a:off x="1253209" y="-1012767"/>
            <a:ext cx="3848376" cy="6211512"/>
            <a:chOff x="0" y="0"/>
            <a:chExt cx="7413833" cy="53925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13833" cy="5392568"/>
            </a:xfrm>
            <a:custGeom>
              <a:avLst/>
              <a:gdLst/>
              <a:ahLst/>
              <a:cxnLst/>
              <a:rect l="l" t="t" r="r" b="b"/>
              <a:pathLst>
                <a:path w="7413833" h="5392568">
                  <a:moveTo>
                    <a:pt x="0" y="0"/>
                  </a:moveTo>
                  <a:lnTo>
                    <a:pt x="0" y="5392568"/>
                  </a:lnTo>
                  <a:lnTo>
                    <a:pt x="7413833" y="5392568"/>
                  </a:lnTo>
                  <a:lnTo>
                    <a:pt x="7413833" y="0"/>
                  </a:lnTo>
                  <a:lnTo>
                    <a:pt x="0" y="0"/>
                  </a:lnTo>
                  <a:close/>
                  <a:moveTo>
                    <a:pt x="7352873" y="5331608"/>
                  </a:moveTo>
                  <a:lnTo>
                    <a:pt x="59690" y="5331608"/>
                  </a:lnTo>
                  <a:lnTo>
                    <a:pt x="59690" y="59690"/>
                  </a:lnTo>
                  <a:lnTo>
                    <a:pt x="7352873" y="59690"/>
                  </a:lnTo>
                  <a:lnTo>
                    <a:pt x="7352873" y="533160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3280" y="0"/>
            <a:ext cx="5989580" cy="3643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200" b="1" spc="-56" dirty="0" err="1">
                <a:solidFill>
                  <a:srgbClr val="FFFFFF"/>
                </a:solidFill>
                <a:latin typeface="Montserrat Light"/>
              </a:rPr>
              <a:t>Анализ</a:t>
            </a:r>
            <a:r>
              <a:rPr lang="en-US" sz="4200" b="1" spc="-56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4200" b="1" spc="-56" dirty="0" err="1">
                <a:solidFill>
                  <a:srgbClr val="FFFFFF"/>
                </a:solidFill>
                <a:latin typeface="Montserrat Light"/>
              </a:rPr>
              <a:t>региональных</a:t>
            </a:r>
            <a:r>
              <a:rPr lang="en-US" sz="4200" b="1" spc="-56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4200" b="1" spc="-56" dirty="0" err="1">
                <a:solidFill>
                  <a:srgbClr val="FFFFFF"/>
                </a:solidFill>
                <a:latin typeface="Montserrat Light"/>
              </a:rPr>
              <a:t>управленческих</a:t>
            </a:r>
            <a:r>
              <a:rPr lang="en-US" sz="4200" b="1" spc="-56" dirty="0">
                <a:solidFill>
                  <a:srgbClr val="FFFFFF"/>
                </a:solidFill>
                <a:latin typeface="Montserrat Light"/>
              </a:rPr>
              <a:t> </a:t>
            </a:r>
            <a:r>
              <a:rPr lang="en-US" sz="4200" b="1" spc="-56" dirty="0" err="1">
                <a:solidFill>
                  <a:srgbClr val="FFFFFF"/>
                </a:solidFill>
                <a:latin typeface="Montserrat Light"/>
              </a:rPr>
              <a:t>механизмов</a:t>
            </a:r>
            <a:endParaRPr lang="en-US" sz="4200" b="1" spc="-56" dirty="0">
              <a:solidFill>
                <a:srgbClr val="FFFFFF"/>
              </a:solidFill>
              <a:latin typeface="Montserrat Ligh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28194"/>
              </p:ext>
            </p:extLst>
          </p:nvPr>
        </p:nvGraphicFramePr>
        <p:xfrm>
          <a:off x="6985522" y="723601"/>
          <a:ext cx="11085446" cy="8947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7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1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№ п/п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Montserrat Light" panose="020B0604020202020204" charset="0"/>
                          <a:ea typeface="+mn-ea"/>
                          <a:cs typeface="Montserrat Light" panose="020B0604020202020204" charset="0"/>
                        </a:rPr>
                        <a:t>Характеристики</a:t>
                      </a: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 по направлениям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Балл региона/ </a:t>
                      </a:r>
                      <a:r>
                        <a:rPr lang="ru-RU" sz="2400" dirty="0" err="1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макс.балл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% от 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Montserrat Light" panose="020B0604020202020204" charset="0"/>
                          <a:ea typeface="+mn-ea"/>
                          <a:cs typeface="Montserrat Light" panose="020B0604020202020204" charset="0"/>
                        </a:rPr>
                        <a:t>макс. балла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оценки качества подготовки обучающихся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19/22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86,4%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2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обеспечения объективности процедур ОКО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11/14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78,6%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3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мониторинга эффективности руководителей всех ОО  региона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0/29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0,0%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C0000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4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мониторинга качества повышения квалификации педагогов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2/18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11,1%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FF000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5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методической работы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3/14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21,4%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75000"/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00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6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работы со школами с низкими образовательными результатами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7/13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53,8%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FFFF0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7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развития таланта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10/11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90,9%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00B05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8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Система профориентации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10/16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Montserrat Light" panose="020B0604020202020204" charset="0"/>
                          <a:cs typeface="Montserrat Light" panose="020B0604020202020204" charset="0"/>
                        </a:rPr>
                        <a:t>62,5%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5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5" name="Group 11"/>
          <p:cNvGrpSpPr/>
          <p:nvPr/>
        </p:nvGrpSpPr>
        <p:grpSpPr>
          <a:xfrm>
            <a:off x="871257" y="4684575"/>
            <a:ext cx="7401485" cy="1338152"/>
            <a:chOff x="0" y="-66675"/>
            <a:chExt cx="9868647" cy="1784204"/>
          </a:xfrm>
        </p:grpSpPr>
        <p:sp>
          <p:nvSpPr>
            <p:cNvPr id="16" name="TextBox 12"/>
            <p:cNvSpPr txBox="1"/>
            <p:nvPr/>
          </p:nvSpPr>
          <p:spPr>
            <a:xfrm>
              <a:off x="0" y="1050679"/>
              <a:ext cx="9868647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200" b="1" spc="26" dirty="0" err="1">
                  <a:solidFill>
                    <a:srgbClr val="FFFF00"/>
                  </a:solidFill>
                  <a:latin typeface="Montserrat Light"/>
                </a:rPr>
                <a:t>Красноярский</a:t>
              </a:r>
              <a:r>
                <a:rPr lang="en-US" sz="4400" b="1" spc="26" dirty="0">
                  <a:solidFill>
                    <a:srgbClr val="FFFF00"/>
                  </a:solidFill>
                  <a:latin typeface="Montserrat Light"/>
                </a:rPr>
                <a:t> </a:t>
              </a:r>
              <a:r>
                <a:rPr lang="en-US" sz="3200" b="1" spc="26" dirty="0" err="1">
                  <a:solidFill>
                    <a:srgbClr val="FFFF00"/>
                  </a:solidFill>
                  <a:latin typeface="Montserrat Light"/>
                </a:rPr>
                <a:t>край</a:t>
              </a:r>
              <a:endParaRPr lang="en-US" sz="3200" b="1" spc="26" dirty="0">
                <a:solidFill>
                  <a:srgbClr val="FFFF00"/>
                </a:solidFill>
                <a:latin typeface="Montserrat Light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0" y="-66675"/>
              <a:ext cx="9868647" cy="724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2800" spc="340" dirty="0">
                  <a:solidFill>
                    <a:schemeClr val="bg1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РЕГИОН: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0008" y="6378661"/>
            <a:ext cx="7239727" cy="1283265"/>
            <a:chOff x="-139565" y="-66675"/>
            <a:chExt cx="10008212" cy="1711021"/>
          </a:xfrm>
        </p:grpSpPr>
        <p:sp>
          <p:nvSpPr>
            <p:cNvPr id="19" name="TextBox 18"/>
            <p:cNvSpPr txBox="1"/>
            <p:nvPr/>
          </p:nvSpPr>
          <p:spPr>
            <a:xfrm>
              <a:off x="-139565" y="1050679"/>
              <a:ext cx="10008212" cy="5936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400" spc="26" dirty="0">
                  <a:solidFill>
                    <a:schemeClr val="bg1"/>
                  </a:solidFill>
                  <a:latin typeface="Montserrat Light"/>
                </a:rPr>
                <a:t>62 </a:t>
              </a:r>
              <a:r>
                <a:rPr lang="en-US" sz="2400" spc="26" dirty="0" err="1">
                  <a:solidFill>
                    <a:schemeClr val="bg1"/>
                  </a:solidFill>
                  <a:latin typeface="Montserrat Light"/>
                </a:rPr>
                <a:t>балла</a:t>
              </a:r>
              <a:r>
                <a:rPr lang="en-US" sz="2400" spc="26" dirty="0">
                  <a:solidFill>
                    <a:schemeClr val="bg1"/>
                  </a:solidFill>
                  <a:latin typeface="Montserrat Light"/>
                </a:rPr>
                <a:t>/137 </a:t>
              </a:r>
              <a:r>
                <a:rPr lang="en-US" sz="2400" spc="26" dirty="0" err="1">
                  <a:solidFill>
                    <a:schemeClr val="bg1"/>
                  </a:solidFill>
                  <a:latin typeface="Montserrat Light"/>
                </a:rPr>
                <a:t>баллов</a:t>
              </a:r>
              <a:endParaRPr lang="en-US" sz="2400" spc="26" dirty="0">
                <a:solidFill>
                  <a:schemeClr val="bg1"/>
                </a:solidFill>
                <a:latin typeface="Montserrat Ligh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39565" y="-66675"/>
              <a:ext cx="10008212" cy="724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2800" spc="340" dirty="0" smtClean="0">
                  <a:solidFill>
                    <a:schemeClr val="bg1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РЕЗУЛЬТАТ РЕГИОНА: </a:t>
              </a:r>
              <a:endParaRPr lang="en-US" sz="2800" spc="34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  <p:grpSp>
        <p:nvGrpSpPr>
          <p:cNvPr id="21" name="Group 14"/>
          <p:cNvGrpSpPr/>
          <p:nvPr/>
        </p:nvGrpSpPr>
        <p:grpSpPr>
          <a:xfrm>
            <a:off x="871257" y="8048252"/>
            <a:ext cx="7401485" cy="1429881"/>
            <a:chOff x="-1316771" y="-40042"/>
            <a:chExt cx="9868647" cy="1906507"/>
          </a:xfrm>
        </p:grpSpPr>
        <p:sp>
          <p:nvSpPr>
            <p:cNvPr id="22" name="TextBox 15"/>
            <p:cNvSpPr txBox="1"/>
            <p:nvPr/>
          </p:nvSpPr>
          <p:spPr>
            <a:xfrm>
              <a:off x="-1316771" y="1199616"/>
              <a:ext cx="9868647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2800" b="1" spc="26" dirty="0">
                  <a:solidFill>
                    <a:srgbClr val="FFFF00"/>
                  </a:solidFill>
                  <a:latin typeface="Montserrat Light"/>
                </a:rPr>
                <a:t>22 </a:t>
              </a:r>
              <a:r>
                <a:rPr lang="en-US" sz="2800" b="1" spc="26" dirty="0" err="1" smtClean="0">
                  <a:solidFill>
                    <a:srgbClr val="FFFF00"/>
                  </a:solidFill>
                  <a:latin typeface="Montserrat Light"/>
                </a:rPr>
                <a:t>место</a:t>
              </a:r>
              <a:r>
                <a:rPr lang="ru-RU" sz="2400" spc="26" dirty="0" smtClean="0">
                  <a:solidFill>
                    <a:schemeClr val="bg1"/>
                  </a:solidFill>
                  <a:latin typeface="Montserrat Light"/>
                </a:rPr>
                <a:t>/</a:t>
              </a:r>
              <a:r>
                <a:rPr lang="en-US" sz="2400" spc="26" dirty="0" smtClean="0">
                  <a:solidFill>
                    <a:schemeClr val="bg1"/>
                  </a:solidFill>
                  <a:latin typeface="Montserrat Light"/>
                </a:rPr>
                <a:t>85 </a:t>
              </a:r>
              <a:r>
                <a:rPr lang="en-US" sz="2400" spc="26" dirty="0" err="1">
                  <a:solidFill>
                    <a:schemeClr val="bg1"/>
                  </a:solidFill>
                  <a:latin typeface="Montserrat Light"/>
                </a:rPr>
                <a:t>субъектов</a:t>
              </a:r>
              <a:r>
                <a:rPr lang="en-US" sz="2400" spc="26" dirty="0">
                  <a:solidFill>
                    <a:schemeClr val="bg1"/>
                  </a:solidFill>
                  <a:latin typeface="Montserrat Light"/>
                </a:rPr>
                <a:t> </a:t>
              </a:r>
            </a:p>
          </p:txBody>
        </p:sp>
        <p:sp>
          <p:nvSpPr>
            <p:cNvPr id="23" name="TextBox 16"/>
            <p:cNvSpPr txBox="1"/>
            <p:nvPr/>
          </p:nvSpPr>
          <p:spPr>
            <a:xfrm>
              <a:off x="-1316771" y="-40042"/>
              <a:ext cx="9868647" cy="724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9"/>
                </a:lnSpc>
              </a:pPr>
              <a:r>
                <a:rPr lang="en-US" sz="2800" spc="340" dirty="0" smtClean="0">
                  <a:solidFill>
                    <a:schemeClr val="bg1"/>
                  </a:solidFill>
                  <a:latin typeface="Montserrat Light" panose="020B0604020202020204" charset="0"/>
                  <a:cs typeface="Montserrat Light" panose="020B0604020202020204" charset="0"/>
                </a:rPr>
                <a:t>РЕЙТИНГ РЕГИОНА:</a:t>
              </a:r>
              <a:endParaRPr lang="en-US" sz="2800" spc="340" dirty="0">
                <a:solidFill>
                  <a:schemeClr val="bg1"/>
                </a:solidFill>
                <a:latin typeface="Montserrat Light" panose="020B0604020202020204" charset="0"/>
                <a:cs typeface="Montserrat Ligh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6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017177" y="-5928528"/>
            <a:ext cx="2139037" cy="15621002"/>
            <a:chOff x="0" y="0"/>
            <a:chExt cx="1999489" cy="144112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9489" cy="14411278"/>
            </a:xfrm>
            <a:custGeom>
              <a:avLst/>
              <a:gdLst/>
              <a:ahLst/>
              <a:cxnLst/>
              <a:rect l="l" t="t" r="r" b="b"/>
              <a:pathLst>
                <a:path w="1999489" h="14411278">
                  <a:moveTo>
                    <a:pt x="0" y="0"/>
                  </a:moveTo>
                  <a:lnTo>
                    <a:pt x="0" y="14411278"/>
                  </a:lnTo>
                  <a:lnTo>
                    <a:pt x="1999489" y="14411278"/>
                  </a:lnTo>
                  <a:lnTo>
                    <a:pt x="1999489" y="0"/>
                  </a:lnTo>
                  <a:lnTo>
                    <a:pt x="0" y="0"/>
                  </a:lnTo>
                  <a:close/>
                  <a:moveTo>
                    <a:pt x="1938529" y="14350318"/>
                  </a:moveTo>
                  <a:lnTo>
                    <a:pt x="59690" y="14350318"/>
                  </a:lnTo>
                  <a:lnTo>
                    <a:pt x="59690" y="59690"/>
                  </a:lnTo>
                  <a:lnTo>
                    <a:pt x="1938529" y="59690"/>
                  </a:lnTo>
                  <a:lnTo>
                    <a:pt x="1938529" y="14350318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3314701"/>
            <a:ext cx="18288000" cy="69723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TextBox 5"/>
          <p:cNvSpPr txBox="1"/>
          <p:nvPr/>
        </p:nvSpPr>
        <p:spPr>
          <a:xfrm>
            <a:off x="1981200" y="886884"/>
            <a:ext cx="17223574" cy="1765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36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</a:t>
            </a:r>
            <a:r>
              <a:rPr lang="ru-RU" sz="36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 ОЦЕНКИ КАЧЕСТВА ПОДГОТОВКИ ОБУЧАЮЩИХСЯ</a:t>
            </a:r>
          </a:p>
          <a:p>
            <a:pPr algn="ctr">
              <a:lnSpc>
                <a:spcPts val="7280"/>
              </a:lnSpc>
            </a:pPr>
            <a:r>
              <a:rPr lang="ru-RU" sz="3600" b="1" spc="-56" dirty="0" smtClean="0">
                <a:solidFill>
                  <a:srgbClr val="FFFFFF"/>
                </a:solidFill>
                <a:latin typeface="Montserrat Light" panose="020B0604020202020204" charset="0"/>
                <a:cs typeface="Montserrat Light" panose="020B0604020202020204" charset="0"/>
              </a:rPr>
              <a:t>СИСТЕМА ОБЕСПЕЧЕНИЯ ОБЪЕКТИВНОСТИ ПРОЦЕДУР </a:t>
            </a:r>
            <a:endParaRPr lang="en-US" sz="3600" b="1" spc="-56" dirty="0">
              <a:solidFill>
                <a:srgbClr val="FFFFFF"/>
              </a:solidFill>
              <a:latin typeface="Montserrat Light" panose="020B0604020202020204" charset="0"/>
              <a:cs typeface="Montserrat Light" panose="020B060402020202020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95" y="215813"/>
            <a:ext cx="2139039" cy="213903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062222"/>
              </p:ext>
            </p:extLst>
          </p:nvPr>
        </p:nvGraphicFramePr>
        <p:xfrm>
          <a:off x="190500" y="3511328"/>
          <a:ext cx="17907000" cy="640669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35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Система оценки качества подготовки обучающихся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19/22</a:t>
                      </a:r>
                      <a:endParaRPr lang="ru-RU" sz="240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86,4%</a:t>
                      </a:r>
                      <a:endParaRPr lang="ru-RU" sz="240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15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Система проводимых процедур оценки образовательных результатов сформирована частично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Показатели оценки качества соответствуют обоснованной системе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Мониторинг проводится по всем показателям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Анализ результатов проводится по 1 и более процедурам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Адресные рекомендации представлены по результатам анализа 1 года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Управленческие решения представлены относительно нескольких групп субъектов образовательного процесса</a:t>
                      </a:r>
                      <a:endParaRPr lang="ru-RU" sz="240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Система обеспечения объективности процедур ОКО</a:t>
                      </a:r>
                      <a:endParaRPr lang="ru-RU" sz="2400" b="1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11/14</a:t>
                      </a:r>
                      <a:endParaRPr lang="ru-RU" sz="2400" b="1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78,6%</a:t>
                      </a:r>
                      <a:endParaRPr lang="ru-RU" sz="2400" b="1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89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</a:rPr>
                        <a:t>Наличие обоснованных целей по формированию позитивного отношения к вопросам объективной оценки и по использованию объективных результатов для управления качеством образования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Региональные показатели по контролю объективности в конкретных ОО, по мониторингу объективности результатов оценочных процедур, по механизмам обеспечения позитивного отношения к вопросам объективной оценки в ОО и МО представлены полностью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Мониторинг показателей проводится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Адресные рекомендации по результатам анализа отсутствуют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Мероприятия по повышению объективности оценки результатов в ОО отсутствуют</a:t>
                      </a:r>
                      <a:br>
                        <a:rPr lang="ru-RU" sz="2400" b="0" dirty="0">
                          <a:effectLst/>
                        </a:rPr>
                      </a:br>
                      <a:r>
                        <a:rPr lang="ru-RU" sz="2400" b="0" dirty="0">
                          <a:effectLst/>
                        </a:rPr>
                        <a:t>Управленческие решения по результатам анализа отсутствуют</a:t>
                      </a:r>
                      <a:endParaRPr lang="ru-RU" sz="2400" b="0" dirty="0">
                        <a:effectLst/>
                        <a:latin typeface="Montserrat Light" panose="020B0604020202020204" charset="0"/>
                        <a:ea typeface="Calibri" panose="020F0502020204030204" pitchFamily="34" charset="0"/>
                        <a:cs typeface="Montserrat Light" panose="020B060402020202020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0598" y="1359762"/>
            <a:ext cx="2139039" cy="213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2075</Words>
  <Application>Microsoft Office PowerPoint</Application>
  <PresentationFormat>Произвольный</PresentationFormat>
  <Paragraphs>377</Paragraphs>
  <Slides>30</Slides>
  <Notes>30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Cambria</vt:lpstr>
      <vt:lpstr>Calibri</vt:lpstr>
      <vt:lpstr>Montserrat Light</vt:lpstr>
      <vt:lpstr>Arial</vt:lpstr>
      <vt:lpstr>Wingdings</vt:lpstr>
      <vt:lpstr>Aileron Regular</vt:lpstr>
      <vt:lpstr>Roboto Condensed</vt:lpstr>
      <vt:lpstr>Times New Roman</vt:lpstr>
      <vt:lpstr>Montserrat Classic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управления качеством образования: взаимосвязь регионального и муниципального уровней</dc:title>
  <dc:creator>Александр</dc:creator>
  <cp:lastModifiedBy>DedMustDie</cp:lastModifiedBy>
  <cp:revision>141</cp:revision>
  <cp:lastPrinted>2019-11-29T02:03:47Z</cp:lastPrinted>
  <dcterms:created xsi:type="dcterms:W3CDTF">2006-08-16T00:00:00Z</dcterms:created>
  <dcterms:modified xsi:type="dcterms:W3CDTF">2019-12-04T04:42:57Z</dcterms:modified>
  <dc:identifier>DADqlpIZCjQ</dc:identifier>
</cp:coreProperties>
</file>